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handoutMasterIdLst>
    <p:handoutMasterId r:id="rId40"/>
  </p:handoutMasterIdLst>
  <p:sldIdLst>
    <p:sldId id="256" r:id="rId5"/>
    <p:sldId id="567" r:id="rId6"/>
    <p:sldId id="568" r:id="rId7"/>
    <p:sldId id="516" r:id="rId8"/>
    <p:sldId id="508" r:id="rId9"/>
    <p:sldId id="564" r:id="rId10"/>
    <p:sldId id="562" r:id="rId11"/>
    <p:sldId id="585" r:id="rId12"/>
    <p:sldId id="583" r:id="rId13"/>
    <p:sldId id="584" r:id="rId14"/>
    <p:sldId id="569" r:id="rId15"/>
    <p:sldId id="575" r:id="rId16"/>
    <p:sldId id="586" r:id="rId17"/>
    <p:sldId id="589" r:id="rId18"/>
    <p:sldId id="588" r:id="rId19"/>
    <p:sldId id="590" r:id="rId20"/>
    <p:sldId id="591" r:id="rId21"/>
    <p:sldId id="527" r:id="rId22"/>
    <p:sldId id="594" r:id="rId23"/>
    <p:sldId id="595" r:id="rId24"/>
    <p:sldId id="598" r:id="rId25"/>
    <p:sldId id="553" r:id="rId26"/>
    <p:sldId id="554" r:id="rId27"/>
    <p:sldId id="577" r:id="rId28"/>
    <p:sldId id="597" r:id="rId29"/>
    <p:sldId id="560" r:id="rId30"/>
    <p:sldId id="582" r:id="rId31"/>
    <p:sldId id="592" r:id="rId32"/>
    <p:sldId id="538" r:id="rId33"/>
    <p:sldId id="580" r:id="rId34"/>
    <p:sldId id="539" r:id="rId35"/>
    <p:sldId id="542" r:id="rId36"/>
    <p:sldId id="563" r:id="rId37"/>
    <p:sldId id="593" r:id="rId38"/>
  </p:sldIdLst>
  <p:sldSz cx="9144000" cy="5143500" type="screen16x9"/>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UTERS Els" initials="WE" lastIdx="1" clrIdx="0">
    <p:extLst/>
  </p:cmAuthor>
  <p:cmAuthor id="2" name="DAOUDI Fatine" initials="DF" lastIdx="30" clrIdx="1">
    <p:extLst>
      <p:ext uri="{19B8F6BF-5375-455C-9EA6-DF929625EA0E}">
        <p15:presenceInfo xmlns:p15="http://schemas.microsoft.com/office/powerpoint/2012/main" userId="S-1-5-21-1028263322-1353671503-3461184630-1329" providerId="AD"/>
      </p:ext>
    </p:extLst>
  </p:cmAuthor>
  <p:cmAuthor id="3" name="CLERBAUX Paul" initials="CP" lastIdx="4" clrIdx="2">
    <p:extLst>
      <p:ext uri="{19B8F6BF-5375-455C-9EA6-DF929625EA0E}">
        <p15:presenceInfo xmlns:p15="http://schemas.microsoft.com/office/powerpoint/2012/main" userId="S-1-5-21-1028263322-1353671503-3461184630-1301" providerId="AD"/>
      </p:ext>
    </p:extLst>
  </p:cmAuthor>
  <p:cmAuthor id="4" name="MIHALOWITCH Elvis" initials="ME" lastIdx="23" clrIdx="3">
    <p:extLst>
      <p:ext uri="{19B8F6BF-5375-455C-9EA6-DF929625EA0E}">
        <p15:presenceInfo xmlns:p15="http://schemas.microsoft.com/office/powerpoint/2012/main" userId="S-1-5-21-1028263322-1353671503-3461184630-1672" providerId="AD"/>
      </p:ext>
    </p:extLst>
  </p:cmAuthor>
  <p:cmAuthor id="5" name="DIEZ MEMBRIVES Anabel" initials="DMA" lastIdx="1" clrIdx="4">
    <p:extLst>
      <p:ext uri="{19B8F6BF-5375-455C-9EA6-DF929625EA0E}">
        <p15:presenceInfo xmlns:p15="http://schemas.microsoft.com/office/powerpoint/2012/main" userId="S-1-5-21-1028263322-1353671503-3461184630-1426" providerId="AD"/>
      </p:ext>
    </p:extLst>
  </p:cmAuthor>
  <p:cmAuthor id="6" name="DESCHEEMAEKER Nathalie" initials="DN" lastIdx="0" clrIdx="5">
    <p:extLst>
      <p:ext uri="{19B8F6BF-5375-455C-9EA6-DF929625EA0E}">
        <p15:presenceInfo xmlns:p15="http://schemas.microsoft.com/office/powerpoint/2012/main" userId="S-1-5-21-1028263322-1353671503-3461184630-14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DE5"/>
    <a:srgbClr val="253D8A"/>
    <a:srgbClr val="88A1C9"/>
    <a:srgbClr val="7674B5"/>
    <a:srgbClr val="FFE21B"/>
    <a:srgbClr val="385D8A"/>
    <a:srgbClr val="547DB6"/>
    <a:srgbClr val="FFE21A"/>
    <a:srgbClr val="212B5D"/>
    <a:srgbClr val="2054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8965" autoAdjust="0"/>
  </p:normalViewPr>
  <p:slideViewPr>
    <p:cSldViewPr snapToGrid="0" snapToObjects="1">
      <p:cViewPr varScale="1">
        <p:scale>
          <a:sx n="93" d="100"/>
          <a:sy n="93" d="100"/>
        </p:scale>
        <p:origin x="667" y="77"/>
      </p:cViewPr>
      <p:guideLst>
        <p:guide orient="horz" pos="1620"/>
        <p:guide pos="2880"/>
      </p:guideLst>
    </p:cSldViewPr>
  </p:slideViewPr>
  <p:outlineViewPr>
    <p:cViewPr>
      <p:scale>
        <a:sx n="33" d="100"/>
        <a:sy n="33" d="100"/>
      </p:scale>
      <p:origin x="0" y="-54"/>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B235F-09F8-4AB5-97E6-E78E2E0B4E6A}"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fr-BE"/>
        </a:p>
      </dgm:t>
    </dgm:pt>
    <dgm:pt modelId="{02302C05-374D-4EB7-9459-6D4F8DE553A0}">
      <dgm:prSet phldrT="[Texte]"/>
      <dgm:spPr/>
      <dgm:t>
        <a:bodyPr/>
        <a:lstStyle/>
        <a:p>
          <a:r>
            <a:rPr lang="fr-BE" dirty="0" smtClean="0"/>
            <a:t>Budget</a:t>
          </a:r>
        </a:p>
        <a:p>
          <a:r>
            <a:rPr lang="fr-BE" dirty="0" smtClean="0"/>
            <a:t>52 659 000 €</a:t>
          </a:r>
          <a:endParaRPr lang="fr-BE" dirty="0"/>
        </a:p>
      </dgm:t>
    </dgm:pt>
    <dgm:pt modelId="{2E77E855-CB6A-4763-B6FF-FFDFCA3BC54C}" type="parTrans" cxnId="{3B5428DE-47F9-40E3-B36A-FDFFA5702FE2}">
      <dgm:prSet/>
      <dgm:spPr/>
      <dgm:t>
        <a:bodyPr/>
        <a:lstStyle/>
        <a:p>
          <a:endParaRPr lang="fr-BE"/>
        </a:p>
      </dgm:t>
    </dgm:pt>
    <dgm:pt modelId="{4C443483-8014-4773-BB98-951CCFE4C420}" type="sibTrans" cxnId="{3B5428DE-47F9-40E3-B36A-FDFFA5702FE2}">
      <dgm:prSet/>
      <dgm:spPr/>
      <dgm:t>
        <a:bodyPr/>
        <a:lstStyle/>
        <a:p>
          <a:endParaRPr lang="fr-BE"/>
        </a:p>
      </dgm:t>
    </dgm:pt>
    <dgm:pt modelId="{3395D8ED-254C-4D94-9E88-7EB52131C03E}">
      <dgm:prSet phldrT="[Texte]"/>
      <dgm:spPr/>
      <dgm:t>
        <a:bodyPr/>
        <a:lstStyle/>
        <a:p>
          <a:r>
            <a:rPr lang="fr-BE" b="0" dirty="0" smtClean="0">
              <a:solidFill>
                <a:schemeClr val="bg1"/>
              </a:solidFill>
            </a:rPr>
            <a:t>60,8 </a:t>
          </a:r>
          <a:r>
            <a:rPr lang="fr-BE" b="0" dirty="0" smtClean="0"/>
            <a:t>E</a:t>
          </a:r>
          <a:r>
            <a:rPr lang="fr-BE" dirty="0" smtClean="0"/>
            <a:t>TP</a:t>
          </a:r>
          <a:endParaRPr lang="fr-BE" dirty="0"/>
        </a:p>
      </dgm:t>
    </dgm:pt>
    <dgm:pt modelId="{02579F93-309F-4AA1-A76F-10CA456458AD}" type="parTrans" cxnId="{4EBDF6E0-D949-4A62-BC47-E6DDAC1A241A}">
      <dgm:prSet/>
      <dgm:spPr/>
      <dgm:t>
        <a:bodyPr/>
        <a:lstStyle/>
        <a:p>
          <a:endParaRPr lang="fr-BE"/>
        </a:p>
      </dgm:t>
    </dgm:pt>
    <dgm:pt modelId="{3A874723-6C35-49BE-9FEA-B7B78E9A5B4B}" type="sibTrans" cxnId="{4EBDF6E0-D949-4A62-BC47-E6DDAC1A241A}">
      <dgm:prSet/>
      <dgm:spPr/>
      <dgm:t>
        <a:bodyPr/>
        <a:lstStyle/>
        <a:p>
          <a:endParaRPr lang="fr-BE"/>
        </a:p>
      </dgm:t>
    </dgm:pt>
    <dgm:pt modelId="{6397C963-A404-4B21-B1EC-06A2156D9DCB}">
      <dgm:prSet phldrT="[Texte]"/>
      <dgm:spPr/>
      <dgm:t>
        <a:bodyPr/>
        <a:lstStyle/>
        <a:p>
          <a:r>
            <a:rPr lang="fr-BE" dirty="0" smtClean="0"/>
            <a:t>39 mesures</a:t>
          </a:r>
          <a:endParaRPr lang="fr-BE" dirty="0"/>
        </a:p>
      </dgm:t>
    </dgm:pt>
    <dgm:pt modelId="{1F3898AB-6ABB-4348-AEE1-5C30036554E4}" type="parTrans" cxnId="{AFAB1A52-8348-4102-9A91-2ACBABDDB771}">
      <dgm:prSet/>
      <dgm:spPr/>
      <dgm:t>
        <a:bodyPr/>
        <a:lstStyle/>
        <a:p>
          <a:endParaRPr lang="fr-BE"/>
        </a:p>
      </dgm:t>
    </dgm:pt>
    <dgm:pt modelId="{69BDFAC8-AD19-4340-ACC8-ADA7219AC426}" type="sibTrans" cxnId="{AFAB1A52-8348-4102-9A91-2ACBABDDB771}">
      <dgm:prSet/>
      <dgm:spPr/>
      <dgm:t>
        <a:bodyPr/>
        <a:lstStyle/>
        <a:p>
          <a:endParaRPr lang="fr-BE"/>
        </a:p>
      </dgm:t>
    </dgm:pt>
    <dgm:pt modelId="{49B7E628-6EE4-4D26-B12D-15D8792D7D6C}">
      <dgm:prSet phldrT="[Texte]"/>
      <dgm:spPr/>
      <dgm:t>
        <a:bodyPr/>
        <a:lstStyle/>
        <a:p>
          <a:r>
            <a:rPr lang="fr-BE" dirty="0" smtClean="0"/>
            <a:t>225 conventions</a:t>
          </a:r>
          <a:endParaRPr lang="fr-BE" dirty="0"/>
        </a:p>
      </dgm:t>
    </dgm:pt>
    <dgm:pt modelId="{F5E4D27E-1B12-40A6-9115-0DE0B81288FC}" type="parTrans" cxnId="{B708141C-7887-493C-8231-B32D10A09A6F}">
      <dgm:prSet/>
      <dgm:spPr/>
      <dgm:t>
        <a:bodyPr/>
        <a:lstStyle/>
        <a:p>
          <a:endParaRPr lang="fr-BE"/>
        </a:p>
      </dgm:t>
    </dgm:pt>
    <dgm:pt modelId="{AAFA4197-ADE0-4BE9-8965-67C49FE4E2F6}" type="sibTrans" cxnId="{B708141C-7887-493C-8231-B32D10A09A6F}">
      <dgm:prSet/>
      <dgm:spPr/>
      <dgm:t>
        <a:bodyPr/>
        <a:lstStyle/>
        <a:p>
          <a:endParaRPr lang="fr-BE"/>
        </a:p>
      </dgm:t>
    </dgm:pt>
    <dgm:pt modelId="{7120B810-A98B-468E-98AC-1674D9AF49FB}">
      <dgm:prSet phldrT="[Texte]"/>
      <dgm:spPr>
        <a:solidFill>
          <a:schemeClr val="tx2">
            <a:lumMod val="75000"/>
          </a:schemeClr>
        </a:solidFill>
      </dgm:spPr>
      <dgm:t>
        <a:bodyPr/>
        <a:lstStyle/>
        <a:p>
          <a:r>
            <a:rPr lang="fr-BE" dirty="0" smtClean="0"/>
            <a:t>45 822 CE accompagnés</a:t>
          </a:r>
          <a:endParaRPr lang="fr-BE" dirty="0"/>
        </a:p>
      </dgm:t>
    </dgm:pt>
    <dgm:pt modelId="{CE8A0A96-B607-4BBD-879A-3FEFABCB83A5}" type="parTrans" cxnId="{5DB1C65F-D7B8-4601-A31C-A83E6E185F47}">
      <dgm:prSet/>
      <dgm:spPr/>
      <dgm:t>
        <a:bodyPr/>
        <a:lstStyle/>
        <a:p>
          <a:endParaRPr lang="fr-BE"/>
        </a:p>
      </dgm:t>
    </dgm:pt>
    <dgm:pt modelId="{4583FED2-DCB0-4BA6-A695-4DF8AA847368}" type="sibTrans" cxnId="{5DB1C65F-D7B8-4601-A31C-A83E6E185F47}">
      <dgm:prSet/>
      <dgm:spPr/>
      <dgm:t>
        <a:bodyPr/>
        <a:lstStyle/>
        <a:p>
          <a:endParaRPr lang="fr-BE"/>
        </a:p>
      </dgm:t>
    </dgm:pt>
    <dgm:pt modelId="{A6E13BDF-167B-4890-8BB1-7EC54C199252}">
      <dgm:prSet/>
      <dgm:spPr/>
      <dgm:t>
        <a:bodyPr/>
        <a:lstStyle/>
        <a:p>
          <a:r>
            <a:rPr lang="fr-BE" dirty="0" smtClean="0"/>
            <a:t>974 personnes connectées RPE</a:t>
          </a:r>
          <a:endParaRPr lang="fr-BE" dirty="0"/>
        </a:p>
      </dgm:t>
    </dgm:pt>
    <dgm:pt modelId="{65771791-D9FE-4047-9A44-AD05C88ED5A7}" type="parTrans" cxnId="{C010E6A7-2ECE-42BA-A2A2-6F7CC1B421DE}">
      <dgm:prSet/>
      <dgm:spPr/>
      <dgm:t>
        <a:bodyPr/>
        <a:lstStyle/>
        <a:p>
          <a:endParaRPr lang="fr-BE"/>
        </a:p>
      </dgm:t>
    </dgm:pt>
    <dgm:pt modelId="{17F75947-5406-4A0D-B3B8-35DCBBBB04F9}" type="sibTrans" cxnId="{C010E6A7-2ECE-42BA-A2A2-6F7CC1B421DE}">
      <dgm:prSet/>
      <dgm:spPr/>
      <dgm:t>
        <a:bodyPr/>
        <a:lstStyle/>
        <a:p>
          <a:endParaRPr lang="fr-BE"/>
        </a:p>
      </dgm:t>
    </dgm:pt>
    <dgm:pt modelId="{A327E77A-88C2-4788-955C-620826C77C3D}">
      <dgm:prSet/>
      <dgm:spPr/>
      <dgm:t>
        <a:bodyPr/>
        <a:lstStyle/>
        <a:p>
          <a:r>
            <a:rPr lang="fr-BE" dirty="0" smtClean="0"/>
            <a:t>205 partenaires</a:t>
          </a:r>
        </a:p>
        <a:p>
          <a:r>
            <a:rPr lang="fr-BE" dirty="0" smtClean="0"/>
            <a:t>Dont 152 connectés RPE</a:t>
          </a:r>
          <a:endParaRPr lang="fr-BE" dirty="0"/>
        </a:p>
      </dgm:t>
    </dgm:pt>
    <dgm:pt modelId="{F7816260-288F-40B8-BADB-C2FE1078F758}" type="parTrans" cxnId="{31D7D647-E383-4AA5-8E61-93C64D0A7333}">
      <dgm:prSet/>
      <dgm:spPr/>
      <dgm:t>
        <a:bodyPr/>
        <a:lstStyle/>
        <a:p>
          <a:endParaRPr lang="fr-BE"/>
        </a:p>
      </dgm:t>
    </dgm:pt>
    <dgm:pt modelId="{89C414C8-4F3F-47D6-B33B-D3790B442461}" type="sibTrans" cxnId="{31D7D647-E383-4AA5-8E61-93C64D0A7333}">
      <dgm:prSet/>
      <dgm:spPr/>
      <dgm:t>
        <a:bodyPr/>
        <a:lstStyle/>
        <a:p>
          <a:endParaRPr lang="fr-BE"/>
        </a:p>
      </dgm:t>
    </dgm:pt>
    <dgm:pt modelId="{9EB2F7DD-8B1C-4678-9AE1-B1683B8463F1}" type="pres">
      <dgm:prSet presAssocID="{431B235F-09F8-4AB5-97E6-E78E2E0B4E6A}" presName="cycle" presStyleCnt="0">
        <dgm:presLayoutVars>
          <dgm:dir/>
          <dgm:resizeHandles val="exact"/>
        </dgm:presLayoutVars>
      </dgm:prSet>
      <dgm:spPr/>
      <dgm:t>
        <a:bodyPr/>
        <a:lstStyle/>
        <a:p>
          <a:endParaRPr lang="fr-BE"/>
        </a:p>
      </dgm:t>
    </dgm:pt>
    <dgm:pt modelId="{3A9B00F6-A75F-43D9-92C0-74FF836FED08}" type="pres">
      <dgm:prSet presAssocID="{02302C05-374D-4EB7-9459-6D4F8DE553A0}" presName="node" presStyleLbl="node1" presStyleIdx="0" presStyleCnt="7">
        <dgm:presLayoutVars>
          <dgm:bulletEnabled val="1"/>
        </dgm:presLayoutVars>
      </dgm:prSet>
      <dgm:spPr/>
      <dgm:t>
        <a:bodyPr/>
        <a:lstStyle/>
        <a:p>
          <a:endParaRPr lang="fr-BE"/>
        </a:p>
      </dgm:t>
    </dgm:pt>
    <dgm:pt modelId="{DA2125D9-85ED-46BB-B6C5-14927E07EE63}" type="pres">
      <dgm:prSet presAssocID="{02302C05-374D-4EB7-9459-6D4F8DE553A0}" presName="spNode" presStyleCnt="0"/>
      <dgm:spPr/>
    </dgm:pt>
    <dgm:pt modelId="{6805ABE0-B630-4D8A-B351-E5B461D14CB7}" type="pres">
      <dgm:prSet presAssocID="{4C443483-8014-4773-BB98-951CCFE4C420}" presName="sibTrans" presStyleLbl="sibTrans1D1" presStyleIdx="0" presStyleCnt="7"/>
      <dgm:spPr/>
      <dgm:t>
        <a:bodyPr/>
        <a:lstStyle/>
        <a:p>
          <a:endParaRPr lang="fr-BE"/>
        </a:p>
      </dgm:t>
    </dgm:pt>
    <dgm:pt modelId="{481E7D08-6E4E-419D-BEF7-1E522D781DBE}" type="pres">
      <dgm:prSet presAssocID="{3395D8ED-254C-4D94-9E88-7EB52131C03E}" presName="node" presStyleLbl="node1" presStyleIdx="1" presStyleCnt="7">
        <dgm:presLayoutVars>
          <dgm:bulletEnabled val="1"/>
        </dgm:presLayoutVars>
      </dgm:prSet>
      <dgm:spPr/>
      <dgm:t>
        <a:bodyPr/>
        <a:lstStyle/>
        <a:p>
          <a:endParaRPr lang="fr-BE"/>
        </a:p>
      </dgm:t>
    </dgm:pt>
    <dgm:pt modelId="{D01BB537-B511-4258-86CC-8AAF4689EAE6}" type="pres">
      <dgm:prSet presAssocID="{3395D8ED-254C-4D94-9E88-7EB52131C03E}" presName="spNode" presStyleCnt="0"/>
      <dgm:spPr/>
    </dgm:pt>
    <dgm:pt modelId="{D74355B8-7DD0-4289-90D4-CC464A570862}" type="pres">
      <dgm:prSet presAssocID="{3A874723-6C35-49BE-9FEA-B7B78E9A5B4B}" presName="sibTrans" presStyleLbl="sibTrans1D1" presStyleIdx="1" presStyleCnt="7"/>
      <dgm:spPr/>
      <dgm:t>
        <a:bodyPr/>
        <a:lstStyle/>
        <a:p>
          <a:endParaRPr lang="fr-BE"/>
        </a:p>
      </dgm:t>
    </dgm:pt>
    <dgm:pt modelId="{0C8EA4EF-A74D-498D-83C6-D41D392A0995}" type="pres">
      <dgm:prSet presAssocID="{6397C963-A404-4B21-B1EC-06A2156D9DCB}" presName="node" presStyleLbl="node1" presStyleIdx="2" presStyleCnt="7">
        <dgm:presLayoutVars>
          <dgm:bulletEnabled val="1"/>
        </dgm:presLayoutVars>
      </dgm:prSet>
      <dgm:spPr/>
      <dgm:t>
        <a:bodyPr/>
        <a:lstStyle/>
        <a:p>
          <a:endParaRPr lang="fr-BE"/>
        </a:p>
      </dgm:t>
    </dgm:pt>
    <dgm:pt modelId="{EA044C47-28C1-41AC-B10F-27A09C6F8756}" type="pres">
      <dgm:prSet presAssocID="{6397C963-A404-4B21-B1EC-06A2156D9DCB}" presName="spNode" presStyleCnt="0"/>
      <dgm:spPr/>
    </dgm:pt>
    <dgm:pt modelId="{613FB32D-8AA7-420C-A11F-446F373580F2}" type="pres">
      <dgm:prSet presAssocID="{69BDFAC8-AD19-4340-ACC8-ADA7219AC426}" presName="sibTrans" presStyleLbl="sibTrans1D1" presStyleIdx="2" presStyleCnt="7"/>
      <dgm:spPr/>
      <dgm:t>
        <a:bodyPr/>
        <a:lstStyle/>
        <a:p>
          <a:endParaRPr lang="fr-BE"/>
        </a:p>
      </dgm:t>
    </dgm:pt>
    <dgm:pt modelId="{F1831826-7D50-4249-B435-428FC33C61CB}" type="pres">
      <dgm:prSet presAssocID="{49B7E628-6EE4-4D26-B12D-15D8792D7D6C}" presName="node" presStyleLbl="node1" presStyleIdx="3" presStyleCnt="7">
        <dgm:presLayoutVars>
          <dgm:bulletEnabled val="1"/>
        </dgm:presLayoutVars>
      </dgm:prSet>
      <dgm:spPr/>
      <dgm:t>
        <a:bodyPr/>
        <a:lstStyle/>
        <a:p>
          <a:endParaRPr lang="fr-BE"/>
        </a:p>
      </dgm:t>
    </dgm:pt>
    <dgm:pt modelId="{4D1BF68F-0114-4379-A8A3-ECB958F7C840}" type="pres">
      <dgm:prSet presAssocID="{49B7E628-6EE4-4D26-B12D-15D8792D7D6C}" presName="spNode" presStyleCnt="0"/>
      <dgm:spPr/>
    </dgm:pt>
    <dgm:pt modelId="{5F4827FC-CEBC-41F6-BC6C-8C66835F92C9}" type="pres">
      <dgm:prSet presAssocID="{AAFA4197-ADE0-4BE9-8965-67C49FE4E2F6}" presName="sibTrans" presStyleLbl="sibTrans1D1" presStyleIdx="3" presStyleCnt="7"/>
      <dgm:spPr/>
      <dgm:t>
        <a:bodyPr/>
        <a:lstStyle/>
        <a:p>
          <a:endParaRPr lang="fr-BE"/>
        </a:p>
      </dgm:t>
    </dgm:pt>
    <dgm:pt modelId="{2A552863-3A6F-47A2-A6DF-BD4CAAF33730}" type="pres">
      <dgm:prSet presAssocID="{A6E13BDF-167B-4890-8BB1-7EC54C199252}" presName="node" presStyleLbl="node1" presStyleIdx="4" presStyleCnt="7">
        <dgm:presLayoutVars>
          <dgm:bulletEnabled val="1"/>
        </dgm:presLayoutVars>
      </dgm:prSet>
      <dgm:spPr/>
      <dgm:t>
        <a:bodyPr/>
        <a:lstStyle/>
        <a:p>
          <a:endParaRPr lang="fr-BE"/>
        </a:p>
      </dgm:t>
    </dgm:pt>
    <dgm:pt modelId="{DD6DAB88-AD1B-4C0C-9ED9-8514B443AC3D}" type="pres">
      <dgm:prSet presAssocID="{A6E13BDF-167B-4890-8BB1-7EC54C199252}" presName="spNode" presStyleCnt="0"/>
      <dgm:spPr/>
    </dgm:pt>
    <dgm:pt modelId="{D7D8030C-7870-4D7E-B658-F94E05D36AFB}" type="pres">
      <dgm:prSet presAssocID="{17F75947-5406-4A0D-B3B8-35DCBBBB04F9}" presName="sibTrans" presStyleLbl="sibTrans1D1" presStyleIdx="4" presStyleCnt="7"/>
      <dgm:spPr/>
      <dgm:t>
        <a:bodyPr/>
        <a:lstStyle/>
        <a:p>
          <a:endParaRPr lang="fr-BE"/>
        </a:p>
      </dgm:t>
    </dgm:pt>
    <dgm:pt modelId="{68B3CCBC-A1C2-4A4D-89BA-387DA07A26AC}" type="pres">
      <dgm:prSet presAssocID="{A327E77A-88C2-4788-955C-620826C77C3D}" presName="node" presStyleLbl="node1" presStyleIdx="5" presStyleCnt="7">
        <dgm:presLayoutVars>
          <dgm:bulletEnabled val="1"/>
        </dgm:presLayoutVars>
      </dgm:prSet>
      <dgm:spPr/>
      <dgm:t>
        <a:bodyPr/>
        <a:lstStyle/>
        <a:p>
          <a:endParaRPr lang="fr-BE"/>
        </a:p>
      </dgm:t>
    </dgm:pt>
    <dgm:pt modelId="{92DC9D4B-7A99-46AA-8EDA-75E78A9FFB36}" type="pres">
      <dgm:prSet presAssocID="{A327E77A-88C2-4788-955C-620826C77C3D}" presName="spNode" presStyleCnt="0"/>
      <dgm:spPr/>
    </dgm:pt>
    <dgm:pt modelId="{BA814DAF-0544-43D1-9846-89923A400292}" type="pres">
      <dgm:prSet presAssocID="{89C414C8-4F3F-47D6-B33B-D3790B442461}" presName="sibTrans" presStyleLbl="sibTrans1D1" presStyleIdx="5" presStyleCnt="7"/>
      <dgm:spPr/>
      <dgm:t>
        <a:bodyPr/>
        <a:lstStyle/>
        <a:p>
          <a:endParaRPr lang="fr-BE"/>
        </a:p>
      </dgm:t>
    </dgm:pt>
    <dgm:pt modelId="{C4265D1B-D189-4473-A791-71742FD9F604}" type="pres">
      <dgm:prSet presAssocID="{7120B810-A98B-468E-98AC-1674D9AF49FB}" presName="node" presStyleLbl="node1" presStyleIdx="6" presStyleCnt="7">
        <dgm:presLayoutVars>
          <dgm:bulletEnabled val="1"/>
        </dgm:presLayoutVars>
      </dgm:prSet>
      <dgm:spPr/>
      <dgm:t>
        <a:bodyPr/>
        <a:lstStyle/>
        <a:p>
          <a:endParaRPr lang="fr-BE"/>
        </a:p>
      </dgm:t>
    </dgm:pt>
    <dgm:pt modelId="{CEB0A4F1-F08B-4B61-BD73-DDB683C591E0}" type="pres">
      <dgm:prSet presAssocID="{7120B810-A98B-468E-98AC-1674D9AF49FB}" presName="spNode" presStyleCnt="0"/>
      <dgm:spPr/>
    </dgm:pt>
    <dgm:pt modelId="{79525915-2522-47EE-8769-8A4C55147C93}" type="pres">
      <dgm:prSet presAssocID="{4583FED2-DCB0-4BA6-A695-4DF8AA847368}" presName="sibTrans" presStyleLbl="sibTrans1D1" presStyleIdx="6" presStyleCnt="7"/>
      <dgm:spPr/>
      <dgm:t>
        <a:bodyPr/>
        <a:lstStyle/>
        <a:p>
          <a:endParaRPr lang="fr-BE"/>
        </a:p>
      </dgm:t>
    </dgm:pt>
  </dgm:ptLst>
  <dgm:cxnLst>
    <dgm:cxn modelId="{3BCEABFA-7538-4EB7-976D-8025F0855BD3}" type="presOf" srcId="{3A874723-6C35-49BE-9FEA-B7B78E9A5B4B}" destId="{D74355B8-7DD0-4289-90D4-CC464A570862}" srcOrd="0" destOrd="0" presId="urn:microsoft.com/office/officeart/2005/8/layout/cycle6"/>
    <dgm:cxn modelId="{AFAB1A52-8348-4102-9A91-2ACBABDDB771}" srcId="{431B235F-09F8-4AB5-97E6-E78E2E0B4E6A}" destId="{6397C963-A404-4B21-B1EC-06A2156D9DCB}" srcOrd="2" destOrd="0" parTransId="{1F3898AB-6ABB-4348-AEE1-5C30036554E4}" sibTransId="{69BDFAC8-AD19-4340-ACC8-ADA7219AC426}"/>
    <dgm:cxn modelId="{571E250A-ABA0-4EAE-9633-E8EF144EDFFC}" type="presOf" srcId="{7120B810-A98B-468E-98AC-1674D9AF49FB}" destId="{C4265D1B-D189-4473-A791-71742FD9F604}" srcOrd="0" destOrd="0" presId="urn:microsoft.com/office/officeart/2005/8/layout/cycle6"/>
    <dgm:cxn modelId="{3B5428DE-47F9-40E3-B36A-FDFFA5702FE2}" srcId="{431B235F-09F8-4AB5-97E6-E78E2E0B4E6A}" destId="{02302C05-374D-4EB7-9459-6D4F8DE553A0}" srcOrd="0" destOrd="0" parTransId="{2E77E855-CB6A-4763-B6FF-FFDFCA3BC54C}" sibTransId="{4C443483-8014-4773-BB98-951CCFE4C420}"/>
    <dgm:cxn modelId="{5DB1C65F-D7B8-4601-A31C-A83E6E185F47}" srcId="{431B235F-09F8-4AB5-97E6-E78E2E0B4E6A}" destId="{7120B810-A98B-468E-98AC-1674D9AF49FB}" srcOrd="6" destOrd="0" parTransId="{CE8A0A96-B607-4BBD-879A-3FEFABCB83A5}" sibTransId="{4583FED2-DCB0-4BA6-A695-4DF8AA847368}"/>
    <dgm:cxn modelId="{12C6E7A6-2A88-46AB-9F86-2379198F1A14}" type="presOf" srcId="{431B235F-09F8-4AB5-97E6-E78E2E0B4E6A}" destId="{9EB2F7DD-8B1C-4678-9AE1-B1683B8463F1}" srcOrd="0" destOrd="0" presId="urn:microsoft.com/office/officeart/2005/8/layout/cycle6"/>
    <dgm:cxn modelId="{E93AB13E-4187-4586-B07E-16D3030E1BFB}" type="presOf" srcId="{89C414C8-4F3F-47D6-B33B-D3790B442461}" destId="{BA814DAF-0544-43D1-9846-89923A400292}" srcOrd="0" destOrd="0" presId="urn:microsoft.com/office/officeart/2005/8/layout/cycle6"/>
    <dgm:cxn modelId="{9EE56604-E042-4D63-B977-303DB5B7E601}" type="presOf" srcId="{02302C05-374D-4EB7-9459-6D4F8DE553A0}" destId="{3A9B00F6-A75F-43D9-92C0-74FF836FED08}" srcOrd="0" destOrd="0" presId="urn:microsoft.com/office/officeart/2005/8/layout/cycle6"/>
    <dgm:cxn modelId="{B708141C-7887-493C-8231-B32D10A09A6F}" srcId="{431B235F-09F8-4AB5-97E6-E78E2E0B4E6A}" destId="{49B7E628-6EE4-4D26-B12D-15D8792D7D6C}" srcOrd="3" destOrd="0" parTransId="{F5E4D27E-1B12-40A6-9115-0DE0B81288FC}" sibTransId="{AAFA4197-ADE0-4BE9-8965-67C49FE4E2F6}"/>
    <dgm:cxn modelId="{713A3EB0-A3A2-46DA-950F-707B35D86B1C}" type="presOf" srcId="{3395D8ED-254C-4D94-9E88-7EB52131C03E}" destId="{481E7D08-6E4E-419D-BEF7-1E522D781DBE}" srcOrd="0" destOrd="0" presId="urn:microsoft.com/office/officeart/2005/8/layout/cycle6"/>
    <dgm:cxn modelId="{31D7D647-E383-4AA5-8E61-93C64D0A7333}" srcId="{431B235F-09F8-4AB5-97E6-E78E2E0B4E6A}" destId="{A327E77A-88C2-4788-955C-620826C77C3D}" srcOrd="5" destOrd="0" parTransId="{F7816260-288F-40B8-BADB-C2FE1078F758}" sibTransId="{89C414C8-4F3F-47D6-B33B-D3790B442461}"/>
    <dgm:cxn modelId="{86BD422E-5E99-49E4-95DC-E1A96498647D}" type="presOf" srcId="{49B7E628-6EE4-4D26-B12D-15D8792D7D6C}" destId="{F1831826-7D50-4249-B435-428FC33C61CB}" srcOrd="0" destOrd="0" presId="urn:microsoft.com/office/officeart/2005/8/layout/cycle6"/>
    <dgm:cxn modelId="{B9D6A378-878E-49DF-8EC6-046385F1C9DD}" type="presOf" srcId="{4C443483-8014-4773-BB98-951CCFE4C420}" destId="{6805ABE0-B630-4D8A-B351-E5B461D14CB7}" srcOrd="0" destOrd="0" presId="urn:microsoft.com/office/officeart/2005/8/layout/cycle6"/>
    <dgm:cxn modelId="{1AA20AFF-0A62-42D3-B219-3CC7169E4741}" type="presOf" srcId="{AAFA4197-ADE0-4BE9-8965-67C49FE4E2F6}" destId="{5F4827FC-CEBC-41F6-BC6C-8C66835F92C9}" srcOrd="0" destOrd="0" presId="urn:microsoft.com/office/officeart/2005/8/layout/cycle6"/>
    <dgm:cxn modelId="{A42629C7-D97A-4899-A4F1-CF0EEB16C747}" type="presOf" srcId="{4583FED2-DCB0-4BA6-A695-4DF8AA847368}" destId="{79525915-2522-47EE-8769-8A4C55147C93}" srcOrd="0" destOrd="0" presId="urn:microsoft.com/office/officeart/2005/8/layout/cycle6"/>
    <dgm:cxn modelId="{BA19391E-BFAF-436B-9283-D7F5FD297D1C}" type="presOf" srcId="{A6E13BDF-167B-4890-8BB1-7EC54C199252}" destId="{2A552863-3A6F-47A2-A6DF-BD4CAAF33730}" srcOrd="0" destOrd="0" presId="urn:microsoft.com/office/officeart/2005/8/layout/cycle6"/>
    <dgm:cxn modelId="{2D2EFF76-0632-44C4-95DC-43603AF59C49}" type="presOf" srcId="{6397C963-A404-4B21-B1EC-06A2156D9DCB}" destId="{0C8EA4EF-A74D-498D-83C6-D41D392A0995}" srcOrd="0" destOrd="0" presId="urn:microsoft.com/office/officeart/2005/8/layout/cycle6"/>
    <dgm:cxn modelId="{4EBDF6E0-D949-4A62-BC47-E6DDAC1A241A}" srcId="{431B235F-09F8-4AB5-97E6-E78E2E0B4E6A}" destId="{3395D8ED-254C-4D94-9E88-7EB52131C03E}" srcOrd="1" destOrd="0" parTransId="{02579F93-309F-4AA1-A76F-10CA456458AD}" sibTransId="{3A874723-6C35-49BE-9FEA-B7B78E9A5B4B}"/>
    <dgm:cxn modelId="{93B1380F-C980-4E1A-960B-6345A9D54F9F}" type="presOf" srcId="{17F75947-5406-4A0D-B3B8-35DCBBBB04F9}" destId="{D7D8030C-7870-4D7E-B658-F94E05D36AFB}" srcOrd="0" destOrd="0" presId="urn:microsoft.com/office/officeart/2005/8/layout/cycle6"/>
    <dgm:cxn modelId="{FE341230-72CA-4B54-B816-999F5356F1BF}" type="presOf" srcId="{A327E77A-88C2-4788-955C-620826C77C3D}" destId="{68B3CCBC-A1C2-4A4D-89BA-387DA07A26AC}" srcOrd="0" destOrd="0" presId="urn:microsoft.com/office/officeart/2005/8/layout/cycle6"/>
    <dgm:cxn modelId="{A774CBC7-DA38-463C-BCAE-3F1969B92959}" type="presOf" srcId="{69BDFAC8-AD19-4340-ACC8-ADA7219AC426}" destId="{613FB32D-8AA7-420C-A11F-446F373580F2}" srcOrd="0" destOrd="0" presId="urn:microsoft.com/office/officeart/2005/8/layout/cycle6"/>
    <dgm:cxn modelId="{C010E6A7-2ECE-42BA-A2A2-6F7CC1B421DE}" srcId="{431B235F-09F8-4AB5-97E6-E78E2E0B4E6A}" destId="{A6E13BDF-167B-4890-8BB1-7EC54C199252}" srcOrd="4" destOrd="0" parTransId="{65771791-D9FE-4047-9A44-AD05C88ED5A7}" sibTransId="{17F75947-5406-4A0D-B3B8-35DCBBBB04F9}"/>
    <dgm:cxn modelId="{2EAF06AF-0B95-4004-8D4A-FF976DCAEA58}" type="presParOf" srcId="{9EB2F7DD-8B1C-4678-9AE1-B1683B8463F1}" destId="{3A9B00F6-A75F-43D9-92C0-74FF836FED08}" srcOrd="0" destOrd="0" presId="urn:microsoft.com/office/officeart/2005/8/layout/cycle6"/>
    <dgm:cxn modelId="{E778A17B-0B02-46FF-ADD4-770F2AC9B511}" type="presParOf" srcId="{9EB2F7DD-8B1C-4678-9AE1-B1683B8463F1}" destId="{DA2125D9-85ED-46BB-B6C5-14927E07EE63}" srcOrd="1" destOrd="0" presId="urn:microsoft.com/office/officeart/2005/8/layout/cycle6"/>
    <dgm:cxn modelId="{A6041AB9-1B94-42A8-A239-3C89DE0FA26D}" type="presParOf" srcId="{9EB2F7DD-8B1C-4678-9AE1-B1683B8463F1}" destId="{6805ABE0-B630-4D8A-B351-E5B461D14CB7}" srcOrd="2" destOrd="0" presId="urn:microsoft.com/office/officeart/2005/8/layout/cycle6"/>
    <dgm:cxn modelId="{FDD16979-7C09-4D4F-92E7-EAB641D0140E}" type="presParOf" srcId="{9EB2F7DD-8B1C-4678-9AE1-B1683B8463F1}" destId="{481E7D08-6E4E-419D-BEF7-1E522D781DBE}" srcOrd="3" destOrd="0" presId="urn:microsoft.com/office/officeart/2005/8/layout/cycle6"/>
    <dgm:cxn modelId="{EB8097AE-F780-41EE-9DAF-5C0B6BCF0CF4}" type="presParOf" srcId="{9EB2F7DD-8B1C-4678-9AE1-B1683B8463F1}" destId="{D01BB537-B511-4258-86CC-8AAF4689EAE6}" srcOrd="4" destOrd="0" presId="urn:microsoft.com/office/officeart/2005/8/layout/cycle6"/>
    <dgm:cxn modelId="{EB5CB2CB-9FC7-49E9-BE55-F5D5B39F5431}" type="presParOf" srcId="{9EB2F7DD-8B1C-4678-9AE1-B1683B8463F1}" destId="{D74355B8-7DD0-4289-90D4-CC464A570862}" srcOrd="5" destOrd="0" presId="urn:microsoft.com/office/officeart/2005/8/layout/cycle6"/>
    <dgm:cxn modelId="{AB3F591B-4520-4B16-9245-8D8C5C5E58CA}" type="presParOf" srcId="{9EB2F7DD-8B1C-4678-9AE1-B1683B8463F1}" destId="{0C8EA4EF-A74D-498D-83C6-D41D392A0995}" srcOrd="6" destOrd="0" presId="urn:microsoft.com/office/officeart/2005/8/layout/cycle6"/>
    <dgm:cxn modelId="{17E70EC7-C624-4237-8CE3-47EF1227CF52}" type="presParOf" srcId="{9EB2F7DD-8B1C-4678-9AE1-B1683B8463F1}" destId="{EA044C47-28C1-41AC-B10F-27A09C6F8756}" srcOrd="7" destOrd="0" presId="urn:microsoft.com/office/officeart/2005/8/layout/cycle6"/>
    <dgm:cxn modelId="{2EDF5BEF-43F1-44B6-AB03-0E339D8A0727}" type="presParOf" srcId="{9EB2F7DD-8B1C-4678-9AE1-B1683B8463F1}" destId="{613FB32D-8AA7-420C-A11F-446F373580F2}" srcOrd="8" destOrd="0" presId="urn:microsoft.com/office/officeart/2005/8/layout/cycle6"/>
    <dgm:cxn modelId="{9E46D783-7519-4DB7-A7E3-D0391897DE40}" type="presParOf" srcId="{9EB2F7DD-8B1C-4678-9AE1-B1683B8463F1}" destId="{F1831826-7D50-4249-B435-428FC33C61CB}" srcOrd="9" destOrd="0" presId="urn:microsoft.com/office/officeart/2005/8/layout/cycle6"/>
    <dgm:cxn modelId="{9A132FDB-9F73-415F-9515-23B4A7C57088}" type="presParOf" srcId="{9EB2F7DD-8B1C-4678-9AE1-B1683B8463F1}" destId="{4D1BF68F-0114-4379-A8A3-ECB958F7C840}" srcOrd="10" destOrd="0" presId="urn:microsoft.com/office/officeart/2005/8/layout/cycle6"/>
    <dgm:cxn modelId="{F080F5F2-DE76-4340-819D-EF7FF050CC46}" type="presParOf" srcId="{9EB2F7DD-8B1C-4678-9AE1-B1683B8463F1}" destId="{5F4827FC-CEBC-41F6-BC6C-8C66835F92C9}" srcOrd="11" destOrd="0" presId="urn:microsoft.com/office/officeart/2005/8/layout/cycle6"/>
    <dgm:cxn modelId="{ABC4D76A-7C8F-452C-AF0B-6A0CB6B95007}" type="presParOf" srcId="{9EB2F7DD-8B1C-4678-9AE1-B1683B8463F1}" destId="{2A552863-3A6F-47A2-A6DF-BD4CAAF33730}" srcOrd="12" destOrd="0" presId="urn:microsoft.com/office/officeart/2005/8/layout/cycle6"/>
    <dgm:cxn modelId="{2434E96B-6912-483A-87E6-34B2E1675CA9}" type="presParOf" srcId="{9EB2F7DD-8B1C-4678-9AE1-B1683B8463F1}" destId="{DD6DAB88-AD1B-4C0C-9ED9-8514B443AC3D}" srcOrd="13" destOrd="0" presId="urn:microsoft.com/office/officeart/2005/8/layout/cycle6"/>
    <dgm:cxn modelId="{A7EA8A4B-6006-4445-A458-862E2320D39D}" type="presParOf" srcId="{9EB2F7DD-8B1C-4678-9AE1-B1683B8463F1}" destId="{D7D8030C-7870-4D7E-B658-F94E05D36AFB}" srcOrd="14" destOrd="0" presId="urn:microsoft.com/office/officeart/2005/8/layout/cycle6"/>
    <dgm:cxn modelId="{7324EF5C-04AD-49D0-AF55-C29F2C6AD626}" type="presParOf" srcId="{9EB2F7DD-8B1C-4678-9AE1-B1683B8463F1}" destId="{68B3CCBC-A1C2-4A4D-89BA-387DA07A26AC}" srcOrd="15" destOrd="0" presId="urn:microsoft.com/office/officeart/2005/8/layout/cycle6"/>
    <dgm:cxn modelId="{EFEFA951-A6C8-41E4-A0A5-55FC33EDB188}" type="presParOf" srcId="{9EB2F7DD-8B1C-4678-9AE1-B1683B8463F1}" destId="{92DC9D4B-7A99-46AA-8EDA-75E78A9FFB36}" srcOrd="16" destOrd="0" presId="urn:microsoft.com/office/officeart/2005/8/layout/cycle6"/>
    <dgm:cxn modelId="{3207D20C-0A5B-4635-A3A8-4AFECEE4AF0C}" type="presParOf" srcId="{9EB2F7DD-8B1C-4678-9AE1-B1683B8463F1}" destId="{BA814DAF-0544-43D1-9846-89923A400292}" srcOrd="17" destOrd="0" presId="urn:microsoft.com/office/officeart/2005/8/layout/cycle6"/>
    <dgm:cxn modelId="{14D43498-ED77-4867-8895-5F814585D56A}" type="presParOf" srcId="{9EB2F7DD-8B1C-4678-9AE1-B1683B8463F1}" destId="{C4265D1B-D189-4473-A791-71742FD9F604}" srcOrd="18" destOrd="0" presId="urn:microsoft.com/office/officeart/2005/8/layout/cycle6"/>
    <dgm:cxn modelId="{B08CD4AB-3D8C-4718-A1AC-933902CBD26E}" type="presParOf" srcId="{9EB2F7DD-8B1C-4678-9AE1-B1683B8463F1}" destId="{CEB0A4F1-F08B-4B61-BD73-DDB683C591E0}" srcOrd="19" destOrd="0" presId="urn:microsoft.com/office/officeart/2005/8/layout/cycle6"/>
    <dgm:cxn modelId="{7D4DF591-3249-477F-BD48-C3482F6C9642}" type="presParOf" srcId="{9EB2F7DD-8B1C-4678-9AE1-B1683B8463F1}" destId="{79525915-2522-47EE-8769-8A4C55147C93}" srcOrd="20"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B00F6-A75F-43D9-92C0-74FF836FED08}">
      <dsp:nvSpPr>
        <dsp:cNvPr id="0" name=""/>
        <dsp:cNvSpPr/>
      </dsp:nvSpPr>
      <dsp:spPr>
        <a:xfrm>
          <a:off x="2776684" y="85"/>
          <a:ext cx="1066712" cy="6933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BE" sz="1100" kern="1200" dirty="0" smtClean="0"/>
            <a:t>Budget</a:t>
          </a:r>
        </a:p>
        <a:p>
          <a:pPr lvl="0" algn="ctr" defTabSz="488950">
            <a:lnSpc>
              <a:spcPct val="90000"/>
            </a:lnSpc>
            <a:spcBef>
              <a:spcPct val="0"/>
            </a:spcBef>
            <a:spcAft>
              <a:spcPct val="35000"/>
            </a:spcAft>
          </a:pPr>
          <a:r>
            <a:rPr lang="fr-BE" sz="1100" kern="1200" dirty="0" smtClean="0"/>
            <a:t>52 659 000 €</a:t>
          </a:r>
          <a:endParaRPr lang="fr-BE" sz="1100" kern="1200" dirty="0"/>
        </a:p>
      </dsp:txBody>
      <dsp:txXfrm>
        <a:off x="2810531" y="33932"/>
        <a:ext cx="999018" cy="625668"/>
      </dsp:txXfrm>
    </dsp:sp>
    <dsp:sp modelId="{6805ABE0-B630-4D8A-B351-E5B461D14CB7}">
      <dsp:nvSpPr>
        <dsp:cNvPr id="0" name=""/>
        <dsp:cNvSpPr/>
      </dsp:nvSpPr>
      <dsp:spPr>
        <a:xfrm>
          <a:off x="1329213" y="346766"/>
          <a:ext cx="3961654" cy="3961654"/>
        </a:xfrm>
        <a:custGeom>
          <a:avLst/>
          <a:gdLst/>
          <a:ahLst/>
          <a:cxnLst/>
          <a:rect l="0" t="0" r="0" b="0"/>
          <a:pathLst>
            <a:path>
              <a:moveTo>
                <a:pt x="2521261" y="75149"/>
              </a:moveTo>
              <a:arcTo wR="1980827" hR="1980827" stAng="17149972" swAng="125799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1E7D08-6E4E-419D-BEF7-1E522D781DBE}">
      <dsp:nvSpPr>
        <dsp:cNvPr id="0" name=""/>
        <dsp:cNvSpPr/>
      </dsp:nvSpPr>
      <dsp:spPr>
        <a:xfrm>
          <a:off x="4325357" y="745887"/>
          <a:ext cx="1066712" cy="6933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BE" sz="1100" b="0" kern="1200" dirty="0" smtClean="0">
              <a:solidFill>
                <a:schemeClr val="bg1"/>
              </a:solidFill>
            </a:rPr>
            <a:t>60,8 </a:t>
          </a:r>
          <a:r>
            <a:rPr lang="fr-BE" sz="1100" b="0" kern="1200" dirty="0" smtClean="0"/>
            <a:t>E</a:t>
          </a:r>
          <a:r>
            <a:rPr lang="fr-BE" sz="1100" kern="1200" dirty="0" smtClean="0"/>
            <a:t>TP</a:t>
          </a:r>
          <a:endParaRPr lang="fr-BE" sz="1100" kern="1200" dirty="0"/>
        </a:p>
      </dsp:txBody>
      <dsp:txXfrm>
        <a:off x="4359204" y="779734"/>
        <a:ext cx="999018" cy="625668"/>
      </dsp:txXfrm>
    </dsp:sp>
    <dsp:sp modelId="{D74355B8-7DD0-4289-90D4-CC464A570862}">
      <dsp:nvSpPr>
        <dsp:cNvPr id="0" name=""/>
        <dsp:cNvSpPr/>
      </dsp:nvSpPr>
      <dsp:spPr>
        <a:xfrm>
          <a:off x="1329213" y="346766"/>
          <a:ext cx="3961654" cy="3961654"/>
        </a:xfrm>
        <a:custGeom>
          <a:avLst/>
          <a:gdLst/>
          <a:ahLst/>
          <a:cxnLst/>
          <a:rect l="0" t="0" r="0" b="0"/>
          <a:pathLst>
            <a:path>
              <a:moveTo>
                <a:pt x="3755766" y="1101470"/>
              </a:moveTo>
              <a:arcTo wR="1980827" hR="1980827" stAng="20018690" swAng="172724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8EA4EF-A74D-498D-83C6-D41D392A0995}">
      <dsp:nvSpPr>
        <dsp:cNvPr id="0" name=""/>
        <dsp:cNvSpPr/>
      </dsp:nvSpPr>
      <dsp:spPr>
        <a:xfrm>
          <a:off x="4707848" y="2421688"/>
          <a:ext cx="1066712" cy="69336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BE" sz="1100" kern="1200" dirty="0" smtClean="0"/>
            <a:t>39 mesures</a:t>
          </a:r>
          <a:endParaRPr lang="fr-BE" sz="1100" kern="1200" dirty="0"/>
        </a:p>
      </dsp:txBody>
      <dsp:txXfrm>
        <a:off x="4741695" y="2455535"/>
        <a:ext cx="999018" cy="625668"/>
      </dsp:txXfrm>
    </dsp:sp>
    <dsp:sp modelId="{613FB32D-8AA7-420C-A11F-446F373580F2}">
      <dsp:nvSpPr>
        <dsp:cNvPr id="0" name=""/>
        <dsp:cNvSpPr/>
      </dsp:nvSpPr>
      <dsp:spPr>
        <a:xfrm>
          <a:off x="1329213" y="346766"/>
          <a:ext cx="3961654" cy="3961654"/>
        </a:xfrm>
        <a:custGeom>
          <a:avLst/>
          <a:gdLst/>
          <a:ahLst/>
          <a:cxnLst/>
          <a:rect l="0" t="0" r="0" b="0"/>
          <a:pathLst>
            <a:path>
              <a:moveTo>
                <a:pt x="3795234" y="2775563"/>
              </a:moveTo>
              <a:arcTo wR="1980827" hR="1980827" stAng="1419247" swAng="1359851"/>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831826-7D50-4249-B435-428FC33C61CB}">
      <dsp:nvSpPr>
        <dsp:cNvPr id="0" name=""/>
        <dsp:cNvSpPr/>
      </dsp:nvSpPr>
      <dsp:spPr>
        <a:xfrm>
          <a:off x="3636133" y="3765576"/>
          <a:ext cx="1066712" cy="69336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BE" sz="1100" kern="1200" dirty="0" smtClean="0"/>
            <a:t>225 conventions</a:t>
          </a:r>
          <a:endParaRPr lang="fr-BE" sz="1100" kern="1200" dirty="0"/>
        </a:p>
      </dsp:txBody>
      <dsp:txXfrm>
        <a:off x="3669980" y="3799423"/>
        <a:ext cx="999018" cy="625668"/>
      </dsp:txXfrm>
    </dsp:sp>
    <dsp:sp modelId="{5F4827FC-CEBC-41F6-BC6C-8C66835F92C9}">
      <dsp:nvSpPr>
        <dsp:cNvPr id="0" name=""/>
        <dsp:cNvSpPr/>
      </dsp:nvSpPr>
      <dsp:spPr>
        <a:xfrm>
          <a:off x="1329213" y="346766"/>
          <a:ext cx="3961654" cy="3961654"/>
        </a:xfrm>
        <a:custGeom>
          <a:avLst/>
          <a:gdLst/>
          <a:ahLst/>
          <a:cxnLst/>
          <a:rect l="0" t="0" r="0" b="0"/>
          <a:pathLst>
            <a:path>
              <a:moveTo>
                <a:pt x="2300485" y="3935692"/>
              </a:moveTo>
              <a:arcTo wR="1980827" hR="1980827" stAng="4842794" swAng="1114413"/>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552863-3A6F-47A2-A6DF-BD4CAAF33730}">
      <dsp:nvSpPr>
        <dsp:cNvPr id="0" name=""/>
        <dsp:cNvSpPr/>
      </dsp:nvSpPr>
      <dsp:spPr>
        <a:xfrm>
          <a:off x="1917235" y="3765576"/>
          <a:ext cx="1066712" cy="69336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BE" sz="1100" kern="1200" dirty="0" smtClean="0"/>
            <a:t>974 personnes connectées RPE</a:t>
          </a:r>
          <a:endParaRPr lang="fr-BE" sz="1100" kern="1200" dirty="0"/>
        </a:p>
      </dsp:txBody>
      <dsp:txXfrm>
        <a:off x="1951082" y="3799423"/>
        <a:ext cx="999018" cy="625668"/>
      </dsp:txXfrm>
    </dsp:sp>
    <dsp:sp modelId="{D7D8030C-7870-4D7E-B658-F94E05D36AFB}">
      <dsp:nvSpPr>
        <dsp:cNvPr id="0" name=""/>
        <dsp:cNvSpPr/>
      </dsp:nvSpPr>
      <dsp:spPr>
        <a:xfrm>
          <a:off x="1329213" y="346766"/>
          <a:ext cx="3961654" cy="3961654"/>
        </a:xfrm>
        <a:custGeom>
          <a:avLst/>
          <a:gdLst/>
          <a:ahLst/>
          <a:cxnLst/>
          <a:rect l="0" t="0" r="0" b="0"/>
          <a:pathLst>
            <a:path>
              <a:moveTo>
                <a:pt x="612765" y="3413337"/>
              </a:moveTo>
              <a:arcTo wR="1980827" hR="1980827" stAng="8020902" swAng="135985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B3CCBC-A1C2-4A4D-89BA-387DA07A26AC}">
      <dsp:nvSpPr>
        <dsp:cNvPr id="0" name=""/>
        <dsp:cNvSpPr/>
      </dsp:nvSpPr>
      <dsp:spPr>
        <a:xfrm>
          <a:off x="845520" y="2421688"/>
          <a:ext cx="1066712" cy="6933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BE" sz="1100" kern="1200" dirty="0" smtClean="0"/>
            <a:t>205 partenaires</a:t>
          </a:r>
        </a:p>
        <a:p>
          <a:pPr lvl="0" algn="ctr" defTabSz="488950">
            <a:lnSpc>
              <a:spcPct val="90000"/>
            </a:lnSpc>
            <a:spcBef>
              <a:spcPct val="0"/>
            </a:spcBef>
            <a:spcAft>
              <a:spcPct val="35000"/>
            </a:spcAft>
          </a:pPr>
          <a:r>
            <a:rPr lang="fr-BE" sz="1100" kern="1200" dirty="0" smtClean="0"/>
            <a:t>Dont 152 connectés RPE</a:t>
          </a:r>
          <a:endParaRPr lang="fr-BE" sz="1100" kern="1200" dirty="0"/>
        </a:p>
      </dsp:txBody>
      <dsp:txXfrm>
        <a:off x="879367" y="2455535"/>
        <a:ext cx="999018" cy="625668"/>
      </dsp:txXfrm>
    </dsp:sp>
    <dsp:sp modelId="{BA814DAF-0544-43D1-9846-89923A400292}">
      <dsp:nvSpPr>
        <dsp:cNvPr id="0" name=""/>
        <dsp:cNvSpPr/>
      </dsp:nvSpPr>
      <dsp:spPr>
        <a:xfrm>
          <a:off x="1329213" y="346766"/>
          <a:ext cx="3961654" cy="3961654"/>
        </a:xfrm>
        <a:custGeom>
          <a:avLst/>
          <a:gdLst/>
          <a:ahLst/>
          <a:cxnLst/>
          <a:rect l="0" t="0" r="0" b="0"/>
          <a:pathLst>
            <a:path>
              <a:moveTo>
                <a:pt x="1784" y="2064889"/>
              </a:moveTo>
              <a:arcTo wR="1980827" hR="1980827" stAng="10654066" swAng="172724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265D1B-D189-4473-A791-71742FD9F604}">
      <dsp:nvSpPr>
        <dsp:cNvPr id="0" name=""/>
        <dsp:cNvSpPr/>
      </dsp:nvSpPr>
      <dsp:spPr>
        <a:xfrm>
          <a:off x="1228011" y="745887"/>
          <a:ext cx="1066712" cy="693362"/>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BE" sz="1100" kern="1200" dirty="0" smtClean="0"/>
            <a:t>45 822 CE accompagnés</a:t>
          </a:r>
          <a:endParaRPr lang="fr-BE" sz="1100" kern="1200" dirty="0"/>
        </a:p>
      </dsp:txBody>
      <dsp:txXfrm>
        <a:off x="1261858" y="779734"/>
        <a:ext cx="999018" cy="625668"/>
      </dsp:txXfrm>
    </dsp:sp>
    <dsp:sp modelId="{79525915-2522-47EE-8769-8A4C55147C93}">
      <dsp:nvSpPr>
        <dsp:cNvPr id="0" name=""/>
        <dsp:cNvSpPr/>
      </dsp:nvSpPr>
      <dsp:spPr>
        <a:xfrm>
          <a:off x="1329213" y="346766"/>
          <a:ext cx="3961654" cy="3961654"/>
        </a:xfrm>
        <a:custGeom>
          <a:avLst/>
          <a:gdLst/>
          <a:ahLst/>
          <a:cxnLst/>
          <a:rect l="0" t="0" r="0" b="0"/>
          <a:pathLst>
            <a:path>
              <a:moveTo>
                <a:pt x="794280" y="394704"/>
              </a:moveTo>
              <a:arcTo wR="1980827" hR="1980827" stAng="13992034" swAng="125799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0379A1C-7056-9649-AA76-AD82C47277F9}" type="datetime1">
              <a:rPr lang="fr-BE" smtClean="0"/>
              <a:t>26-08-20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BE9FF3C-7EC2-BD4D-8442-AD4E09C08518}" type="slidenum">
              <a:rPr lang="fr-FR" smtClean="0"/>
              <a:t>‹N°›</a:t>
            </a:fld>
            <a:endParaRPr lang="fr-FR"/>
          </a:p>
        </p:txBody>
      </p:sp>
    </p:spTree>
    <p:extLst>
      <p:ext uri="{BB962C8B-B14F-4D97-AF65-F5344CB8AC3E}">
        <p14:creationId xmlns:p14="http://schemas.microsoft.com/office/powerpoint/2010/main" val="29888712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B8CB831-3B2C-764C-BA3E-2D057C0A11DE}" type="datetime1">
              <a:rPr lang="fr-BE" smtClean="0"/>
              <a:t>26-08-20</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D70D7DA-6011-EE4E-9CA7-8F24A1776256}" type="slidenum">
              <a:rPr lang="fr-FR" smtClean="0"/>
              <a:t>‹N°›</a:t>
            </a:fld>
            <a:endParaRPr lang="fr-FR"/>
          </a:p>
        </p:txBody>
      </p:sp>
    </p:spTree>
    <p:extLst>
      <p:ext uri="{BB962C8B-B14F-4D97-AF65-F5344CB8AC3E}">
        <p14:creationId xmlns:p14="http://schemas.microsoft.com/office/powerpoint/2010/main" val="3641401828"/>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68548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22767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37537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Tree>
    <p:extLst>
      <p:ext uri="{BB962C8B-B14F-4D97-AF65-F5344CB8AC3E}">
        <p14:creationId xmlns:p14="http://schemas.microsoft.com/office/powerpoint/2010/main" val="329163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1031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10319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10319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Tree>
    <p:extLst>
      <p:ext uri="{BB962C8B-B14F-4D97-AF65-F5344CB8AC3E}">
        <p14:creationId xmlns:p14="http://schemas.microsoft.com/office/powerpoint/2010/main" val="3291635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227674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326253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32625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68548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94186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77533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94186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94186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94186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780602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62508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62508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850739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85073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742956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03510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38403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38403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6854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7195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570316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Tree>
    <p:extLst>
      <p:ext uri="{BB962C8B-B14F-4D97-AF65-F5344CB8AC3E}">
        <p14:creationId xmlns:p14="http://schemas.microsoft.com/office/powerpoint/2010/main" val="11625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68548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22767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22767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nl-BE"/>
              <a:t>Cliquez et modifiez le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BFBEA344-7DD5-40A3-8569-29CCBFBAF33B}" type="datetime1">
              <a:rPr lang="fr-BE" smtClean="0"/>
              <a:t>26-08-20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379986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C32836CC-EC2C-4717-9304-58B472BAAB89}" type="datetime1">
              <a:rPr lang="fr-BE" smtClean="0"/>
              <a:t>26-08-20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284280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A6E4B75D-D15F-4CBE-9F7A-7FB0E8C395A8}" type="datetime1">
              <a:rPr lang="fr-BE" smtClean="0"/>
              <a:t>26-08-20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153872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54092E38-5E8D-4227-A301-2856146B4044}" type="datetime1">
              <a:rPr lang="fr-BE" smtClean="0"/>
              <a:t>26-08-20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248384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C752DAC7-F718-4D19-ACD7-2B96B38D9579}" type="datetime1">
              <a:rPr lang="fr-BE" smtClean="0"/>
              <a:t>26-08-20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264542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fld id="{E03C5E82-85F0-46CC-9EA4-6A5791F54BC2}" type="datetime1">
              <a:rPr lang="fr-BE" smtClean="0"/>
              <a:t>26-08-20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394187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a:xfrm>
            <a:off x="457200" y="4767263"/>
            <a:ext cx="2133600" cy="273844"/>
          </a:xfrm>
          <a:prstGeom prst="rect">
            <a:avLst/>
          </a:prstGeom>
        </p:spPr>
        <p:txBody>
          <a:bodyPr/>
          <a:lstStyle/>
          <a:p>
            <a:fld id="{69B0E8FC-1C58-4C96-9004-6F6B42EBD5F0}" type="datetime1">
              <a:rPr lang="fr-BE" smtClean="0"/>
              <a:t>26-08-20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981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a:xfrm>
            <a:off x="457200" y="4767263"/>
            <a:ext cx="2133600" cy="273844"/>
          </a:xfrm>
          <a:prstGeom prst="rect">
            <a:avLst/>
          </a:prstGeom>
        </p:spPr>
        <p:txBody>
          <a:bodyPr/>
          <a:lstStyle/>
          <a:p>
            <a:fld id="{DB5BFE60-08EA-4A8B-BBC0-BD9052BCBF25}" type="datetime1">
              <a:rPr lang="fr-BE" smtClean="0"/>
              <a:t>26-08-20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259678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p>
            <a:fld id="{068CA088-E21C-4C41-AAC1-E02EC488BC44}" type="datetime1">
              <a:rPr lang="fr-BE" smtClean="0"/>
              <a:t>26-08-20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108503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fld id="{C32DBD39-FAF3-4754-BFFE-A75575B974E1}" type="datetime1">
              <a:rPr lang="fr-BE" smtClean="0"/>
              <a:t>26-08-20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244111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fld id="{8DF35C6A-A6DA-4B3D-9352-D5AF81867A0B}" type="datetime1">
              <a:rPr lang="fr-BE" smtClean="0"/>
              <a:t>26-08-20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22084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163665" y="4808045"/>
            <a:ext cx="1975157" cy="273844"/>
          </a:xfrm>
          <a:prstGeom prst="rect">
            <a:avLst/>
          </a:prstGeom>
        </p:spPr>
        <p:txBody>
          <a:bodyPr vert="horz" lIns="91440" tIns="45720" rIns="91440" bIns="45720" rtlCol="0" anchor="ctr"/>
          <a:lstStyle>
            <a:lvl1pPr algn="l">
              <a:defRPr sz="800">
                <a:solidFill>
                  <a:srgbClr val="253D8A"/>
                </a:solidFill>
                <a:latin typeface="Arial"/>
                <a:cs typeface="Arial"/>
              </a:defRPr>
            </a:lvl1pPr>
          </a:lstStyle>
          <a:p>
            <a:r>
              <a:rPr lang="fr-FR" dirty="0"/>
              <a:t>1</a:t>
            </a:r>
          </a:p>
        </p:txBody>
      </p:sp>
    </p:spTree>
    <p:extLst>
      <p:ext uri="{BB962C8B-B14F-4D97-AF65-F5344CB8AC3E}">
        <p14:creationId xmlns:p14="http://schemas.microsoft.com/office/powerpoint/2010/main" val="1048850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ctiris.brussels/media/bfehdvkh/profil-et-trajectoire-des-chercheurs-d-emploi-en-r&#233;gion-de-bruxelles-capitale-monitoring-selon-l-origine-nationale-_-juin-2019-h-15B08C62.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actiris.brussels/media/dd3h1vxx/2020-05-_view_brussels_impact_covid_march%C3%A9-de-l-emploi-fr-compress%C3%A9-h-9EAD61C0.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actiris.brussels/fr/citoyens/beneficier-d-un-outplacement/" TargetMode="External"/><Relationship Id="rId4" Type="http://schemas.openxmlformats.org/officeDocument/2006/relationships/hyperlink" Target="https://emploi.belgique.be/fr/themes/contrats-de-travail/outplacement/outplacement-regime-genera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partners.actiris.brussel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mailto:nbenstitou@actiris.be" TargetMode="External"/><Relationship Id="rId5" Type="http://schemas.openxmlformats.org/officeDocument/2006/relationships/hyperlink" Target="mailto:mmontegnies@actiris.be" TargetMode="External"/><Relationship Id="rId4" Type="http://schemas.openxmlformats.org/officeDocument/2006/relationships/hyperlink" Target="mailto:appelspartenariats@actiris.b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actiris.brussels/fr/partenaires/comment-devenir-partenaire/" TargetMode="External"/><Relationship Id="rId4" Type="http://schemas.openxmlformats.org/officeDocument/2006/relationships/hyperlink" Target="https://www.actiris.brussels/fr/partenaires/pourquoi-devenir-partenai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viewstat.actiris.brusse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ackground_16-9_723X411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5" y="-1"/>
            <a:ext cx="9104351" cy="5173133"/>
          </a:xfrm>
          <a:prstGeom prst="rect">
            <a:avLst/>
          </a:prstGeom>
        </p:spPr>
      </p:pic>
      <p:sp>
        <p:nvSpPr>
          <p:cNvPr id="7" name="Text Box 6"/>
          <p:cNvSpPr txBox="1">
            <a:spLocks noChangeArrowheads="1"/>
          </p:cNvSpPr>
          <p:nvPr/>
        </p:nvSpPr>
        <p:spPr bwMode="auto">
          <a:xfrm>
            <a:off x="658532" y="599365"/>
            <a:ext cx="8485467" cy="3185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3500" b="1" dirty="0" smtClean="0">
                <a:solidFill>
                  <a:srgbClr val="000090"/>
                </a:solidFill>
                <a:latin typeface="Arial"/>
                <a:cs typeface="Arial"/>
              </a:rPr>
              <a:t>Appel à projets </a:t>
            </a:r>
          </a:p>
          <a:p>
            <a:pPr algn="ctr">
              <a:defRPr/>
            </a:pPr>
            <a:endParaRPr lang="fr-BE" sz="3200" b="1" dirty="0" smtClean="0">
              <a:solidFill>
                <a:srgbClr val="000090"/>
              </a:solidFill>
              <a:latin typeface="Arial"/>
              <a:cs typeface="Arial"/>
            </a:endParaRPr>
          </a:p>
          <a:p>
            <a:pPr algn="ctr">
              <a:defRPr/>
            </a:pPr>
            <a:r>
              <a:rPr lang="fr-BE" sz="3200" b="1" dirty="0" smtClean="0">
                <a:solidFill>
                  <a:srgbClr val="000090"/>
                </a:solidFill>
                <a:latin typeface="Arial"/>
                <a:cs typeface="Arial"/>
              </a:rPr>
              <a:t>Accompagnement des chercheurs d’emploi âgés de 50 ans et +</a:t>
            </a:r>
          </a:p>
          <a:p>
            <a:pPr algn="ctr">
              <a:defRPr/>
            </a:pPr>
            <a:endParaRPr lang="fr-BE" sz="3500" b="1" dirty="0" smtClean="0">
              <a:solidFill>
                <a:srgbClr val="000090"/>
              </a:solidFill>
              <a:latin typeface="Arial"/>
              <a:cs typeface="Arial"/>
            </a:endParaRPr>
          </a:p>
          <a:p>
            <a:pPr algn="ctr">
              <a:defRPr/>
            </a:pPr>
            <a:r>
              <a:rPr lang="fr-BE" sz="3500" b="1" dirty="0" smtClean="0">
                <a:solidFill>
                  <a:srgbClr val="000090"/>
                </a:solidFill>
                <a:latin typeface="Arial"/>
                <a:cs typeface="Arial"/>
              </a:rPr>
              <a:t>2021-2025</a:t>
            </a:r>
            <a:endParaRPr lang="fr-BE" sz="3500" b="1" dirty="0">
              <a:solidFill>
                <a:srgbClr val="000090"/>
              </a:solidFill>
              <a:latin typeface="Arial"/>
              <a:cs typeface="Arial"/>
            </a:endParaRPr>
          </a:p>
        </p:txBody>
      </p:sp>
      <p:sp>
        <p:nvSpPr>
          <p:cNvPr id="8" name="Text Box 7"/>
          <p:cNvSpPr txBox="1">
            <a:spLocks noChangeArrowheads="1"/>
          </p:cNvSpPr>
          <p:nvPr/>
        </p:nvSpPr>
        <p:spPr bwMode="auto">
          <a:xfrm>
            <a:off x="1064932" y="4061852"/>
            <a:ext cx="786316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1200" dirty="0" smtClean="0">
                <a:solidFill>
                  <a:srgbClr val="6D6E71"/>
                </a:solidFill>
                <a:latin typeface="Arial"/>
                <a:cs typeface="Arial"/>
              </a:rPr>
              <a:t>Août 2020</a:t>
            </a:r>
            <a:endParaRPr lang="fr-BE" sz="1200" dirty="0">
              <a:solidFill>
                <a:srgbClr val="6D6E71"/>
              </a:solidFill>
              <a:latin typeface="Arial"/>
              <a:cs typeface="Arial"/>
            </a:endParaRPr>
          </a:p>
        </p:txBody>
      </p:sp>
    </p:spTree>
    <p:extLst>
      <p:ext uri="{BB962C8B-B14F-4D97-AF65-F5344CB8AC3E}">
        <p14:creationId xmlns:p14="http://schemas.microsoft.com/office/powerpoint/2010/main" val="2028819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393053" y="223690"/>
            <a:ext cx="775094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a:solidFill>
                  <a:srgbClr val="000090"/>
                </a:solidFill>
                <a:latin typeface="Arial"/>
                <a:cs typeface="Arial"/>
              </a:rPr>
              <a:t>Q</a:t>
            </a:r>
            <a:r>
              <a:rPr lang="fr-BE" sz="2800" b="1" dirty="0" smtClean="0">
                <a:solidFill>
                  <a:srgbClr val="000090"/>
                </a:solidFill>
                <a:latin typeface="Arial"/>
                <a:cs typeface="Arial"/>
              </a:rPr>
              <a:t>uelques ressources documentaires</a:t>
            </a:r>
          </a:p>
          <a:p>
            <a:pPr>
              <a:defRPr/>
            </a:pP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10</a:t>
            </a:fld>
            <a:endParaRPr lang="fr-FR" dirty="0"/>
          </a:p>
        </p:txBody>
      </p:sp>
      <p:sp>
        <p:nvSpPr>
          <p:cNvPr id="9" name="Text Box 6"/>
          <p:cNvSpPr txBox="1">
            <a:spLocks noChangeArrowheads="1"/>
          </p:cNvSpPr>
          <p:nvPr/>
        </p:nvSpPr>
        <p:spPr bwMode="auto">
          <a:xfrm>
            <a:off x="342900" y="1328447"/>
            <a:ext cx="880110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lvl="0" defTabSz="914400" fontAlgn="base">
              <a:spcBef>
                <a:spcPct val="0"/>
              </a:spcBef>
              <a:spcAft>
                <a:spcPct val="0"/>
              </a:spcAft>
              <a:defRPr/>
            </a:pPr>
            <a:r>
              <a:rPr lang="fr-FR" dirty="0">
                <a:solidFill>
                  <a:schemeClr val="tx1">
                    <a:lumMod val="50000"/>
                    <a:lumOff val="50000"/>
                  </a:schemeClr>
                </a:solidFill>
              </a:rPr>
              <a:t>	</a:t>
            </a:r>
            <a:endParaRPr kumimoji="0" lang="fr-FR" altLang="fr-FR" b="0" i="0" u="none" strike="noStrike" kern="0" cap="none" spc="0" normalizeH="0" baseline="0" noProof="0" dirty="0" smtClean="0">
              <a:ln>
                <a:noFill/>
              </a:ln>
              <a:solidFill>
                <a:srgbClr val="7F7F7F"/>
              </a:solidFill>
              <a:effectLst/>
              <a:uLnTx/>
              <a:uFillTx/>
            </a:endParaRPr>
          </a:p>
        </p:txBody>
      </p:sp>
      <p:sp>
        <p:nvSpPr>
          <p:cNvPr id="4" name="Rectangle 3"/>
          <p:cNvSpPr/>
          <p:nvPr/>
        </p:nvSpPr>
        <p:spPr>
          <a:xfrm>
            <a:off x="342900" y="1328447"/>
            <a:ext cx="8547100" cy="3139321"/>
          </a:xfrm>
          <a:prstGeom prst="rect">
            <a:avLst/>
          </a:prstGeom>
        </p:spPr>
        <p:txBody>
          <a:bodyPr wrap="square">
            <a:spAutoFit/>
          </a:bodyPr>
          <a:lstStyle/>
          <a:p>
            <a:pPr algn="just"/>
            <a:r>
              <a:rPr lang="fr-FR" dirty="0" smtClean="0">
                <a:solidFill>
                  <a:srgbClr val="7F7F7F"/>
                </a:solidFill>
              </a:rPr>
              <a:t>2. Le </a:t>
            </a:r>
            <a:r>
              <a:rPr lang="fr-FR" dirty="0">
                <a:solidFill>
                  <a:srgbClr val="7F7F7F"/>
                </a:solidFill>
              </a:rPr>
              <a:t>sur-chômage et le sous-emploi des populations d’origine non-UE représentent une problématique profonde en Région bruxelloise. Les chercheurs d’emploi d’origine étrangère sont confrontés à des freins sur le marché de l’emploi, ce qui rend leur insertion professionnelle plus difficile. Ce constat reste identique même pour ceux possédant des qualifications. Croiser la variable de l'origine avec des données comme le genre, le degré de formation ou encore le lieu de résidence, permet d’analyser de manière précise les inégalités d’accès à l’emploi. Cette étude a pour vocation de livrer des enseignements, de poser le débat des inégalités ethno-raciales sur le marché de l’emploi et de dégager des mesures concrètes afin d’œuvrer vers un accès égalitaire à l’emploi.</a:t>
            </a:r>
            <a:r>
              <a:rPr lang="fr-FR" dirty="0"/>
              <a:t> </a:t>
            </a:r>
            <a:endParaRPr lang="fr-FR" dirty="0"/>
          </a:p>
          <a:p>
            <a:pPr algn="just"/>
            <a:endParaRPr lang="fr-FR" dirty="0"/>
          </a:p>
          <a:p>
            <a:pPr algn="ctr"/>
            <a:r>
              <a:rPr lang="en-US" dirty="0">
                <a:solidFill>
                  <a:srgbClr val="7F7F7F"/>
                </a:solidFill>
                <a:hlinkClick r:id="rId4"/>
              </a:rPr>
              <a:t>Pour plus de </a:t>
            </a:r>
            <a:r>
              <a:rPr lang="en-US" dirty="0" smtClean="0">
                <a:solidFill>
                  <a:srgbClr val="7F7F7F"/>
                </a:solidFill>
                <a:hlinkClick r:id="rId4"/>
              </a:rPr>
              <a:t>details </a:t>
            </a:r>
            <a:endParaRPr lang="en-US" dirty="0">
              <a:solidFill>
                <a:srgbClr val="7F7F7F"/>
              </a:solidFill>
            </a:endParaRPr>
          </a:p>
        </p:txBody>
      </p:sp>
    </p:spTree>
    <p:extLst>
      <p:ext uri="{BB962C8B-B14F-4D97-AF65-F5344CB8AC3E}">
        <p14:creationId xmlns:p14="http://schemas.microsoft.com/office/powerpoint/2010/main" val="153092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393053" y="223690"/>
            <a:ext cx="775094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a:solidFill>
                  <a:srgbClr val="000090"/>
                </a:solidFill>
                <a:latin typeface="Arial"/>
                <a:cs typeface="Arial"/>
              </a:rPr>
              <a:t>Q</a:t>
            </a:r>
            <a:r>
              <a:rPr lang="fr-BE" sz="2800" b="1" dirty="0" smtClean="0">
                <a:solidFill>
                  <a:srgbClr val="000090"/>
                </a:solidFill>
                <a:latin typeface="Arial"/>
                <a:cs typeface="Arial"/>
              </a:rPr>
              <a:t>uelques ressources documentaires</a:t>
            </a:r>
          </a:p>
          <a:p>
            <a:pPr>
              <a:defRPr/>
            </a:pP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11</a:t>
            </a:fld>
            <a:endParaRPr lang="fr-FR" dirty="0"/>
          </a:p>
        </p:txBody>
      </p:sp>
      <p:sp>
        <p:nvSpPr>
          <p:cNvPr id="9" name="Text Box 6"/>
          <p:cNvSpPr txBox="1">
            <a:spLocks noChangeArrowheads="1"/>
          </p:cNvSpPr>
          <p:nvPr/>
        </p:nvSpPr>
        <p:spPr bwMode="auto">
          <a:xfrm>
            <a:off x="342900" y="1328447"/>
            <a:ext cx="8801101" cy="2585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lvl="0" defTabSz="914400" fontAlgn="base">
              <a:spcBef>
                <a:spcPct val="0"/>
              </a:spcBef>
              <a:spcAft>
                <a:spcPct val="0"/>
              </a:spcAft>
              <a:defRPr/>
            </a:pPr>
            <a:r>
              <a:rPr lang="fr-FR" dirty="0">
                <a:solidFill>
                  <a:schemeClr val="tx1">
                    <a:lumMod val="50000"/>
                    <a:lumOff val="50000"/>
                  </a:schemeClr>
                </a:solidFill>
              </a:rPr>
              <a:t>	</a:t>
            </a:r>
            <a:r>
              <a:rPr lang="fr-FR" dirty="0" smtClean="0">
                <a:solidFill>
                  <a:schemeClr val="tx1">
                    <a:lumMod val="50000"/>
                    <a:lumOff val="50000"/>
                  </a:schemeClr>
                </a:solidFill>
              </a:rPr>
              <a:t>3. </a:t>
            </a:r>
            <a:r>
              <a:rPr lang="fr-FR" dirty="0" err="1" smtClean="0">
                <a:solidFill>
                  <a:schemeClr val="tx1">
                    <a:lumMod val="50000"/>
                    <a:lumOff val="50000"/>
                  </a:schemeClr>
                </a:solidFill>
              </a:rPr>
              <a:t>View.brussels</a:t>
            </a:r>
            <a:r>
              <a:rPr lang="fr-FR" dirty="0" smtClean="0">
                <a:solidFill>
                  <a:schemeClr val="tx1">
                    <a:lumMod val="50000"/>
                    <a:lumOff val="50000"/>
                  </a:schemeClr>
                </a:solidFill>
              </a:rPr>
              <a:t> propose une analyse multidimensionnelle et prospective des impacts de la crise du Covid-19. Ce faisant, </a:t>
            </a:r>
            <a:r>
              <a:rPr lang="fr-FR" dirty="0" err="1" smtClean="0">
                <a:solidFill>
                  <a:schemeClr val="tx1">
                    <a:lumMod val="50000"/>
                    <a:lumOff val="50000"/>
                  </a:schemeClr>
                </a:solidFill>
              </a:rPr>
              <a:t>view.brussels</a:t>
            </a:r>
            <a:r>
              <a:rPr lang="fr-FR" dirty="0" smtClean="0">
                <a:solidFill>
                  <a:schemeClr val="tx1">
                    <a:lumMod val="50000"/>
                    <a:lumOff val="50000"/>
                  </a:schemeClr>
                </a:solidFill>
              </a:rPr>
              <a:t> entend contribuer à la compréhension des enjeux, au décryptage des tendances, et à l’anticipation des effets qui toucheront la Région de Bruxelles-Capitale sur le plan économique et social (juillet 2020) </a:t>
            </a:r>
            <a:r>
              <a:rPr lang="fr-FR" dirty="0" smtClean="0">
                <a:solidFill>
                  <a:schemeClr val="tx1">
                    <a:lumMod val="50000"/>
                    <a:lumOff val="50000"/>
                  </a:schemeClr>
                </a:solidFill>
              </a:rPr>
              <a:t>: </a:t>
            </a:r>
            <a:r>
              <a:rPr lang="fr-FR" dirty="0" smtClean="0">
                <a:solidFill>
                  <a:schemeClr val="tx1">
                    <a:lumMod val="50000"/>
                    <a:lumOff val="50000"/>
                  </a:schemeClr>
                </a:solidFill>
                <a:hlinkClick r:id="rId4"/>
              </a:rPr>
              <a:t>l’analyse</a:t>
            </a:r>
            <a:r>
              <a:rPr lang="fr-FR" dirty="0" smtClean="0">
                <a:solidFill>
                  <a:schemeClr val="tx1">
                    <a:lumMod val="50000"/>
                    <a:lumOff val="50000"/>
                  </a:schemeClr>
                </a:solidFill>
              </a:rPr>
              <a:t> </a:t>
            </a:r>
          </a:p>
          <a:p>
            <a:pPr lvl="0" algn="ctr" defTabSz="914400" fontAlgn="base">
              <a:spcBef>
                <a:spcPct val="0"/>
              </a:spcBef>
              <a:spcAft>
                <a:spcPct val="0"/>
              </a:spcAft>
              <a:defRPr/>
            </a:pPr>
            <a:endParaRPr lang="fr-FR" dirty="0" smtClean="0">
              <a:solidFill>
                <a:schemeClr val="tx1">
                  <a:lumMod val="50000"/>
                  <a:lumOff val="50000"/>
                </a:schemeClr>
              </a:solidFill>
            </a:endParaRPr>
          </a:p>
          <a:p>
            <a:pPr lvl="0" defTabSz="914400" fontAlgn="base">
              <a:spcBef>
                <a:spcPct val="0"/>
              </a:spcBef>
              <a:spcAft>
                <a:spcPct val="0"/>
              </a:spcAft>
              <a:defRPr/>
            </a:pPr>
            <a:endParaRPr lang="fr-FR" dirty="0" smtClean="0">
              <a:solidFill>
                <a:schemeClr val="tx1">
                  <a:lumMod val="50000"/>
                  <a:lumOff val="50000"/>
                </a:schemeClr>
              </a:solidFill>
            </a:endParaRPr>
          </a:p>
          <a:p>
            <a:pPr lvl="0" defTabSz="914400" fontAlgn="base">
              <a:spcBef>
                <a:spcPct val="0"/>
              </a:spcBef>
              <a:spcAft>
                <a:spcPct val="0"/>
              </a:spcAft>
              <a:defRPr/>
            </a:pPr>
            <a:endParaRPr kumimoji="0" lang="fr-FR" altLang="fr-FR" b="0" i="0" u="none" strike="noStrike" kern="0" cap="none" spc="0" normalizeH="0" baseline="0" noProof="0" dirty="0">
              <a:ln>
                <a:noFill/>
              </a:ln>
              <a:solidFill>
                <a:srgbClr val="7F7F7F"/>
              </a:solidFill>
              <a:effectLst/>
              <a:uLnTx/>
              <a:uFillTx/>
            </a:endParaRPr>
          </a:p>
          <a:p>
            <a:pPr lvl="0" defTabSz="914400" fontAlgn="base">
              <a:spcBef>
                <a:spcPct val="0"/>
              </a:spcBef>
              <a:spcAft>
                <a:spcPct val="0"/>
              </a:spcAft>
              <a:defRPr/>
            </a:pPr>
            <a:endParaRPr kumimoji="0" lang="fr-FR" altLang="fr-FR" b="0" i="0" u="none" strike="noStrike" kern="0" cap="none" spc="0" normalizeH="0" baseline="0" noProof="0" dirty="0" smtClean="0">
              <a:ln>
                <a:noFill/>
              </a:ln>
              <a:solidFill>
                <a:srgbClr val="7F7F7F"/>
              </a:solidFill>
              <a:effectLst/>
              <a:uLnTx/>
              <a:uFillTx/>
            </a:endParaRPr>
          </a:p>
        </p:txBody>
      </p:sp>
    </p:spTree>
    <p:extLst>
      <p:ext uri="{BB962C8B-B14F-4D97-AF65-F5344CB8AC3E}">
        <p14:creationId xmlns:p14="http://schemas.microsoft.com/office/powerpoint/2010/main" val="1270830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644114" y="234631"/>
            <a:ext cx="732884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400" b="1" dirty="0" smtClean="0">
                <a:solidFill>
                  <a:srgbClr val="000090"/>
                </a:solidFill>
                <a:latin typeface="Arial"/>
                <a:cs typeface="Arial"/>
              </a:rPr>
              <a:t>Le marché du travail pour les 50+ </a:t>
            </a:r>
            <a:endParaRPr lang="fr-BE" sz="2400" b="1" dirty="0">
              <a:solidFill>
                <a:srgbClr val="000090"/>
              </a:solidFill>
              <a:latin typeface="Arial"/>
              <a:cs typeface="Arial"/>
            </a:endParaRPr>
          </a:p>
        </p:txBody>
      </p:sp>
      <p:sp>
        <p:nvSpPr>
          <p:cNvPr id="6" name="Text Box 13"/>
          <p:cNvSpPr txBox="1">
            <a:spLocks noChangeArrowheads="1"/>
          </p:cNvSpPr>
          <p:nvPr/>
        </p:nvSpPr>
        <p:spPr bwMode="auto">
          <a:xfrm>
            <a:off x="549343" y="1503295"/>
            <a:ext cx="816048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defRPr>
            </a:lvl1pPr>
            <a:lvl2pPr marL="698500" indent="-342900">
              <a:defRPr>
                <a:solidFill>
                  <a:schemeClr val="tx1"/>
                </a:solidFill>
                <a:latin typeface="Arial" charset="0"/>
                <a:ea typeface="ＭＳ Ｐゴシック" charset="0"/>
              </a:defRPr>
            </a:lvl2pPr>
            <a:lvl3pPr marL="1062038" indent="-342900">
              <a:defRPr>
                <a:solidFill>
                  <a:schemeClr val="tx1"/>
                </a:solidFill>
                <a:latin typeface="Arial" charset="0"/>
                <a:ea typeface="ＭＳ Ｐゴシック" charset="0"/>
              </a:defRPr>
            </a:lvl3pPr>
            <a:lvl4pPr marL="1776413"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r>
              <a:rPr lang="fr-FR" sz="1200" b="1" dirty="0" smtClean="0">
                <a:solidFill>
                  <a:schemeClr val="bg1">
                    <a:lumMod val="50000"/>
                  </a:schemeClr>
                </a:solidFill>
                <a:latin typeface="Arial" panose="020B0604020202020204" pitchFamily="34" charset="0"/>
                <a:cs typeface="Arial" panose="020B0604020202020204" pitchFamily="34" charset="0"/>
              </a:rPr>
              <a:t>	</a:t>
            </a:r>
            <a:endParaRPr lang="fr-FR" sz="1200" dirty="0">
              <a:solidFill>
                <a:schemeClr val="bg1">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762000" y="1000563"/>
            <a:ext cx="7947824" cy="553998"/>
          </a:xfrm>
          <a:prstGeom prst="rect">
            <a:avLst/>
          </a:prstGeom>
        </p:spPr>
        <p:txBody>
          <a:bodyPr wrap="square">
            <a:spAutoFit/>
          </a:bodyPr>
          <a:lstStyle/>
          <a:p>
            <a:endParaRPr lang="fr-BE" sz="1200" dirty="0">
              <a:solidFill>
                <a:schemeClr val="bg1">
                  <a:lumMod val="50000"/>
                </a:schemeClr>
              </a:solidFill>
              <a:latin typeface="Arial" panose="020B0604020202020204" pitchFamily="34" charset="0"/>
              <a:ea typeface="ＭＳ Ｐゴシック" charset="0"/>
              <a:cs typeface="Arial" panose="020B0604020202020204" pitchFamily="34" charset="0"/>
              <a:sym typeface="Wingdings" panose="05000000000000000000" pitchFamily="2" charset="2"/>
            </a:endParaRPr>
          </a:p>
          <a:p>
            <a:r>
              <a:rPr lang="fr-BE" dirty="0" smtClean="0">
                <a:sym typeface="Wingdings" panose="05000000000000000000" pitchFamily="2" charset="2"/>
              </a:rPr>
              <a:t>			</a:t>
            </a:r>
            <a:endParaRPr lang="fr-BE" b="1" dirty="0"/>
          </a:p>
        </p:txBody>
      </p:sp>
      <p:sp>
        <p:nvSpPr>
          <p:cNvPr id="3" name="ZoneTexte 2"/>
          <p:cNvSpPr txBox="1"/>
          <p:nvPr/>
        </p:nvSpPr>
        <p:spPr>
          <a:xfrm>
            <a:off x="762000" y="1015221"/>
            <a:ext cx="8289017" cy="4154984"/>
          </a:xfrm>
          <a:prstGeom prst="rect">
            <a:avLst/>
          </a:prstGeom>
          <a:noFill/>
        </p:spPr>
        <p:txBody>
          <a:bodyPr wrap="square" rtlCol="0">
            <a:spAutoFit/>
          </a:bodyPr>
          <a:lstStyle/>
          <a:p>
            <a:pPr marL="171450" indent="-171450">
              <a:buFont typeface="Arial" panose="020B0604020202020204" pitchFamily="34" charset="0"/>
              <a:buChar char="•"/>
            </a:pPr>
            <a:r>
              <a:rPr lang="fr-BE" dirty="0" smtClean="0">
                <a:solidFill>
                  <a:srgbClr val="7F7F7F"/>
                </a:solidFill>
                <a:latin typeface="Arial" panose="020B0604020202020204" pitchFamily="34" charset="0"/>
                <a:ea typeface="ＭＳ Ｐゴシック" charset="0"/>
                <a:cs typeface="Arial" panose="020B0604020202020204" pitchFamily="34" charset="0"/>
              </a:rPr>
              <a:t>Absence </a:t>
            </a:r>
            <a:r>
              <a:rPr lang="fr-BE" dirty="0">
                <a:solidFill>
                  <a:srgbClr val="7F7F7F"/>
                </a:solidFill>
                <a:latin typeface="Arial" panose="020B0604020202020204" pitchFamily="34" charset="0"/>
                <a:ea typeface="ＭＳ Ｐゴシック" charset="0"/>
                <a:cs typeface="Arial" panose="020B0604020202020204" pitchFamily="34" charset="0"/>
              </a:rPr>
              <a:t>d’un véritable marché du travail pour les quinquas perdant leur travail</a:t>
            </a:r>
          </a:p>
          <a:p>
            <a:endParaRPr lang="fr-BE" dirty="0">
              <a:solidFill>
                <a:srgbClr val="7F7F7F"/>
              </a:solidFill>
              <a:latin typeface="Arial" panose="020B0604020202020204" pitchFamily="34" charset="0"/>
              <a:ea typeface="ＭＳ Ｐゴシック" charset="0"/>
              <a:cs typeface="Arial" panose="020B0604020202020204" pitchFamily="34" charset="0"/>
            </a:endParaRPr>
          </a:p>
          <a:p>
            <a:pPr marL="171450" indent="-171450">
              <a:buFont typeface="Arial" panose="020B0604020202020204" pitchFamily="34" charset="0"/>
              <a:buChar char="•"/>
            </a:pPr>
            <a:r>
              <a:rPr lang="fr-BE" dirty="0" smtClean="0">
                <a:solidFill>
                  <a:srgbClr val="7F7F7F"/>
                </a:solidFill>
                <a:latin typeface="Arial" panose="020B0604020202020204" pitchFamily="34" charset="0"/>
                <a:ea typeface="ＭＳ Ｐゴシック" charset="0"/>
                <a:cs typeface="Arial" panose="020B0604020202020204" pitchFamily="34" charset="0"/>
              </a:rPr>
              <a:t>Conséquences </a:t>
            </a:r>
            <a:r>
              <a:rPr lang="fr-BE" dirty="0">
                <a:solidFill>
                  <a:srgbClr val="7F7F7F"/>
                </a:solidFill>
                <a:latin typeface="Arial" panose="020B0604020202020204" pitchFamily="34" charset="0"/>
                <a:ea typeface="ＭＳ Ｐゴシック" charset="0"/>
                <a:cs typeface="Arial" panose="020B0604020202020204" pitchFamily="34" charset="0"/>
              </a:rPr>
              <a:t>des </a:t>
            </a:r>
            <a:r>
              <a:rPr lang="fr-BE" dirty="0" smtClean="0">
                <a:solidFill>
                  <a:srgbClr val="7F7F7F"/>
                </a:solidFill>
                <a:latin typeface="Arial" panose="020B0604020202020204" pitchFamily="34" charset="0"/>
                <a:ea typeface="ＭＳ Ｐゴシック" charset="0"/>
                <a:cs typeface="Arial" panose="020B0604020202020204" pitchFamily="34" charset="0"/>
              </a:rPr>
              <a:t>changements dans les politiques </a:t>
            </a:r>
            <a:r>
              <a:rPr lang="fr-BE" dirty="0">
                <a:solidFill>
                  <a:srgbClr val="7F7F7F"/>
                </a:solidFill>
                <a:latin typeface="Arial" panose="020B0604020202020204" pitchFamily="34" charset="0"/>
                <a:ea typeface="ＭＳ Ｐゴシック" charset="0"/>
                <a:cs typeface="Arial" panose="020B0604020202020204" pitchFamily="34" charset="0"/>
              </a:rPr>
              <a:t>de prépension </a:t>
            </a:r>
            <a:r>
              <a:rPr lang="fr-BE" dirty="0" smtClean="0">
                <a:solidFill>
                  <a:srgbClr val="7F7F7F"/>
                </a:solidFill>
                <a:latin typeface="Arial" panose="020B0604020202020204" pitchFamily="34" charset="0"/>
                <a:ea typeface="ＭＳ Ｐゴシック" charset="0"/>
                <a:cs typeface="Arial" panose="020B0604020202020204" pitchFamily="34" charset="0"/>
              </a:rPr>
              <a:t>et </a:t>
            </a:r>
            <a:r>
              <a:rPr lang="fr-BE" dirty="0">
                <a:solidFill>
                  <a:srgbClr val="7F7F7F"/>
                </a:solidFill>
                <a:latin typeface="Arial" panose="020B0604020202020204" pitchFamily="34" charset="0"/>
                <a:ea typeface="ＭＳ Ｐゴシック" charset="0"/>
                <a:cs typeface="Arial" panose="020B0604020202020204" pitchFamily="34" charset="0"/>
              </a:rPr>
              <a:t>de dispenses </a:t>
            </a:r>
          </a:p>
          <a:p>
            <a:pPr marL="171450" indent="-171450">
              <a:buFont typeface="Arial" panose="020B0604020202020204" pitchFamily="34" charset="0"/>
              <a:buChar char="•"/>
            </a:pPr>
            <a:endParaRPr lang="fr-BE" dirty="0" smtClean="0">
              <a:solidFill>
                <a:srgbClr val="7F7F7F"/>
              </a:solidFill>
              <a:latin typeface="Arial" panose="020B0604020202020204" pitchFamily="34" charset="0"/>
              <a:ea typeface="ＭＳ Ｐゴシック" charset="0"/>
              <a:cs typeface="Arial" panose="020B0604020202020204" pitchFamily="34" charset="0"/>
            </a:endParaRPr>
          </a:p>
          <a:p>
            <a:pPr marL="171450" indent="-171450">
              <a:buFont typeface="Arial" panose="020B0604020202020204" pitchFamily="34" charset="0"/>
              <a:buChar char="•"/>
            </a:pPr>
            <a:r>
              <a:rPr lang="fr-BE" dirty="0" smtClean="0">
                <a:solidFill>
                  <a:srgbClr val="7F7F7F"/>
                </a:solidFill>
                <a:latin typeface="Arial" panose="020B0604020202020204" pitchFamily="34" charset="0"/>
                <a:ea typeface="ＭＳ Ｐゴシック" charset="0"/>
                <a:cs typeface="Arial" panose="020B0604020202020204" pitchFamily="34" charset="0"/>
              </a:rPr>
              <a:t>Faible demande </a:t>
            </a:r>
            <a:r>
              <a:rPr lang="fr-BE" dirty="0">
                <a:solidFill>
                  <a:srgbClr val="7F7F7F"/>
                </a:solidFill>
                <a:latin typeface="Arial" panose="020B0604020202020204" pitchFamily="34" charset="0"/>
                <a:ea typeface="ＭＳ Ｐゴシック" charset="0"/>
                <a:cs typeface="Arial" panose="020B0604020202020204" pitchFamily="34" charset="0"/>
              </a:rPr>
              <a:t>d’emploi </a:t>
            </a:r>
            <a:r>
              <a:rPr lang="fr-BE" dirty="0" smtClean="0">
                <a:solidFill>
                  <a:srgbClr val="7F7F7F"/>
                </a:solidFill>
                <a:latin typeface="Arial" panose="020B0604020202020204" pitchFamily="34" charset="0"/>
                <a:ea typeface="ＭＳ Ｐゴシック" charset="0"/>
                <a:cs typeface="Arial" panose="020B0604020202020204" pitchFamily="34" charset="0"/>
              </a:rPr>
              <a:t>de la part des employeurs pour </a:t>
            </a:r>
            <a:r>
              <a:rPr lang="fr-BE" dirty="0">
                <a:solidFill>
                  <a:srgbClr val="7F7F7F"/>
                </a:solidFill>
                <a:latin typeface="Arial" panose="020B0604020202020204" pitchFamily="34" charset="0"/>
                <a:ea typeface="ＭＳ Ｐゴシック" charset="0"/>
                <a:cs typeface="Arial" panose="020B0604020202020204" pitchFamily="34" charset="0"/>
              </a:rPr>
              <a:t>les travailleurs plus </a:t>
            </a:r>
            <a:r>
              <a:rPr lang="fr-BE" dirty="0" smtClean="0">
                <a:solidFill>
                  <a:srgbClr val="7F7F7F"/>
                </a:solidFill>
                <a:latin typeface="Arial" panose="020B0604020202020204" pitchFamily="34" charset="0"/>
                <a:ea typeface="ＭＳ Ｐゴシック" charset="0"/>
                <a:cs typeface="Arial" panose="020B0604020202020204" pitchFamily="34" charset="0"/>
              </a:rPr>
              <a:t>âgés</a:t>
            </a:r>
          </a:p>
          <a:p>
            <a:pPr marL="171450" indent="-171450">
              <a:buFont typeface="Arial" panose="020B0604020202020204" pitchFamily="34" charset="0"/>
              <a:buChar char="•"/>
            </a:pPr>
            <a:endParaRPr lang="fr-BE" dirty="0">
              <a:solidFill>
                <a:srgbClr val="7F7F7F"/>
              </a:solidFill>
              <a:latin typeface="Arial" panose="020B0604020202020204" pitchFamily="34" charset="0"/>
              <a:ea typeface="ＭＳ Ｐゴシック" charset="0"/>
              <a:cs typeface="Arial" panose="020B0604020202020204" pitchFamily="34" charset="0"/>
            </a:endParaRPr>
          </a:p>
          <a:p>
            <a:pPr marL="171450" indent="-171450">
              <a:buFont typeface="Arial" panose="020B0604020202020204" pitchFamily="34" charset="0"/>
              <a:buChar char="•"/>
            </a:pPr>
            <a:r>
              <a:rPr lang="fr-FR" dirty="0" smtClean="0">
                <a:solidFill>
                  <a:srgbClr val="7F7F7F"/>
                </a:solidFill>
                <a:latin typeface="Arial" panose="020B0604020202020204" pitchFamily="34" charset="0"/>
                <a:ea typeface="ＭＳ Ｐゴシック" charset="0"/>
                <a:cs typeface="Arial" panose="020B0604020202020204" pitchFamily="34" charset="0"/>
              </a:rPr>
              <a:t>La </a:t>
            </a:r>
            <a:r>
              <a:rPr lang="fr-FR" dirty="0">
                <a:solidFill>
                  <a:srgbClr val="7F7F7F"/>
                </a:solidFill>
                <a:latin typeface="Arial" panose="020B0604020202020204" pitchFamily="34" charset="0"/>
                <a:ea typeface="ＭＳ Ｐゴシック" charset="0"/>
                <a:cs typeface="Arial" panose="020B0604020202020204" pitchFamily="34" charset="0"/>
              </a:rPr>
              <a:t>durée d’inoccupation conditionne l’accès à un emploi et à plus forte raison l’accès à un emploi plus </a:t>
            </a:r>
            <a:r>
              <a:rPr lang="fr-FR" dirty="0" smtClean="0">
                <a:solidFill>
                  <a:srgbClr val="7F7F7F"/>
                </a:solidFill>
                <a:latin typeface="Arial" panose="020B0604020202020204" pitchFamily="34" charset="0"/>
                <a:ea typeface="ＭＳ Ｐゴシック" charset="0"/>
                <a:cs typeface="Arial" panose="020B0604020202020204" pitchFamily="34" charset="0"/>
              </a:rPr>
              <a:t>durable</a:t>
            </a:r>
            <a:r>
              <a:rPr lang="fr-FR" dirty="0">
                <a:solidFill>
                  <a:srgbClr val="7F7F7F"/>
                </a:solidFill>
                <a:latin typeface="Arial" panose="020B0604020202020204" pitchFamily="34" charset="0"/>
                <a:ea typeface="ＭＳ Ｐゴシック" charset="0"/>
                <a:cs typeface="Arial" panose="020B0604020202020204" pitchFamily="34" charset="0"/>
              </a:rPr>
              <a:t> </a:t>
            </a:r>
            <a:r>
              <a:rPr lang="fr-FR" dirty="0" smtClean="0">
                <a:solidFill>
                  <a:srgbClr val="7F7F7F"/>
                </a:solidFill>
                <a:latin typeface="Arial" panose="020B0604020202020204" pitchFamily="34" charset="0"/>
                <a:ea typeface="ＭＳ Ｐゴシック" charset="0"/>
                <a:cs typeface="Arial" panose="020B0604020202020204" pitchFamily="34" charset="0"/>
                <a:sym typeface="Wingdings" panose="05000000000000000000" pitchFamily="2" charset="2"/>
              </a:rPr>
              <a:t></a:t>
            </a:r>
            <a:r>
              <a:rPr lang="fr-FR" dirty="0" smtClean="0">
                <a:solidFill>
                  <a:srgbClr val="7F7F7F"/>
                </a:solidFill>
                <a:latin typeface="Arial" panose="020B0604020202020204" pitchFamily="34" charset="0"/>
                <a:ea typeface="ＭＳ Ｐゴシック" charset="0"/>
                <a:cs typeface="Arial" panose="020B0604020202020204" pitchFamily="34" charset="0"/>
              </a:rPr>
              <a:t> </a:t>
            </a:r>
            <a:r>
              <a:rPr lang="fr-BE" dirty="0">
                <a:solidFill>
                  <a:srgbClr val="7F7F7F"/>
                </a:solidFill>
                <a:latin typeface="Arial" panose="020B0604020202020204" pitchFamily="34" charset="0"/>
                <a:ea typeface="ＭＳ Ｐゴシック" charset="0"/>
                <a:cs typeface="Arial" panose="020B0604020202020204" pitchFamily="34" charset="0"/>
              </a:rPr>
              <a:t>Important risque d’enlisement dans des situations de non emploi </a:t>
            </a:r>
            <a:r>
              <a:rPr lang="fr-BE" dirty="0" smtClean="0">
                <a:solidFill>
                  <a:srgbClr val="7F7F7F"/>
                </a:solidFill>
                <a:latin typeface="Arial" panose="020B0604020202020204" pitchFamily="34" charset="0"/>
                <a:ea typeface="ＭＳ Ｐゴシック" charset="0"/>
                <a:cs typeface="Arial" panose="020B0604020202020204" pitchFamily="34" charset="0"/>
              </a:rPr>
              <a:t>: plus </a:t>
            </a:r>
            <a:r>
              <a:rPr lang="fr-BE" dirty="0">
                <a:solidFill>
                  <a:srgbClr val="7F7F7F"/>
                </a:solidFill>
                <a:latin typeface="Arial" panose="020B0604020202020204" pitchFamily="34" charset="0"/>
                <a:ea typeface="ＭＳ Ｐゴシック" charset="0"/>
                <a:cs typeface="Arial" panose="020B0604020202020204" pitchFamily="34" charset="0"/>
              </a:rPr>
              <a:t>le temps de chômage augmente, plus il est compliqué de se réinsérer</a:t>
            </a:r>
          </a:p>
          <a:p>
            <a:pPr marL="171450" indent="-171450">
              <a:buFont typeface="Arial" panose="020B0604020202020204" pitchFamily="34" charset="0"/>
              <a:buChar char="•"/>
            </a:pPr>
            <a:endParaRPr lang="fr-BE" dirty="0">
              <a:solidFill>
                <a:srgbClr val="7F7F7F"/>
              </a:solidFill>
              <a:latin typeface="Arial" panose="020B0604020202020204" pitchFamily="34" charset="0"/>
              <a:ea typeface="ＭＳ Ｐゴシック" charset="0"/>
              <a:cs typeface="Arial" panose="020B0604020202020204" pitchFamily="34" charset="0"/>
            </a:endParaRPr>
          </a:p>
          <a:p>
            <a:endParaRPr lang="fr-BE" sz="1200" dirty="0">
              <a:solidFill>
                <a:srgbClr val="7F7F7F"/>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01269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ackground_16-9_723X411_chapit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993"/>
            <a:ext cx="9108504" cy="5175493"/>
          </a:xfrm>
          <a:prstGeom prst="rect">
            <a:avLst/>
          </a:prstGeom>
        </p:spPr>
      </p:pic>
      <p:sp>
        <p:nvSpPr>
          <p:cNvPr id="6" name="Hexagone 4"/>
          <p:cNvSpPr/>
          <p:nvPr/>
        </p:nvSpPr>
        <p:spPr>
          <a:xfrm>
            <a:off x="1491838" y="839483"/>
            <a:ext cx="6509650" cy="2945117"/>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fr-BE" sz="3600" dirty="0" smtClean="0">
              <a:solidFill>
                <a:srgbClr val="253D8A"/>
              </a:solidFill>
              <a:latin typeface="Arial" panose="020B0604020202020204" pitchFamily="34" charset="0"/>
              <a:cs typeface="Arial" panose="020B0604020202020204" pitchFamily="34" charset="0"/>
            </a:endParaRPr>
          </a:p>
          <a:p>
            <a:pPr algn="ctr" defTabSz="666750">
              <a:lnSpc>
                <a:spcPct val="90000"/>
              </a:lnSpc>
              <a:spcBef>
                <a:spcPct val="0"/>
              </a:spcBef>
              <a:spcAft>
                <a:spcPct val="35000"/>
              </a:spcAft>
            </a:pPr>
            <a:r>
              <a:rPr lang="fr-BE" sz="3600" b="1" dirty="0" smtClean="0">
                <a:solidFill>
                  <a:srgbClr val="253D8A"/>
                </a:solidFill>
                <a:latin typeface="Arial" panose="020B0604020202020204" pitchFamily="34" charset="0"/>
                <a:cs typeface="Arial" panose="020B0604020202020204" pitchFamily="34" charset="0"/>
              </a:rPr>
              <a:t>Historique de la mesure de partenariat « Accompagnement </a:t>
            </a:r>
            <a:r>
              <a:rPr lang="fr-BE" sz="3600" b="1" dirty="0">
                <a:solidFill>
                  <a:srgbClr val="253D8A"/>
                </a:solidFill>
                <a:latin typeface="Arial" panose="020B0604020202020204" pitchFamily="34" charset="0"/>
                <a:cs typeface="Arial" panose="020B0604020202020204" pitchFamily="34" charset="0"/>
              </a:rPr>
              <a:t>des chercheurs d’emploi âgés de 50 ans et </a:t>
            </a:r>
            <a:r>
              <a:rPr lang="fr-BE" sz="3600" b="1" dirty="0" smtClean="0">
                <a:solidFill>
                  <a:srgbClr val="253D8A"/>
                </a:solidFill>
                <a:latin typeface="Arial" panose="020B0604020202020204" pitchFamily="34" charset="0"/>
                <a:cs typeface="Arial" panose="020B0604020202020204" pitchFamily="34" charset="0"/>
              </a:rPr>
              <a:t>+ »</a:t>
            </a:r>
            <a:endParaRPr lang="fr-BE" sz="3600" b="1" dirty="0">
              <a:solidFill>
                <a:srgbClr val="253D8A"/>
              </a:solidFill>
              <a:latin typeface="Arial" panose="020B0604020202020204" pitchFamily="34" charset="0"/>
              <a:cs typeface="Arial" panose="020B0604020202020204" pitchFamily="34" charset="0"/>
            </a:endParaRPr>
          </a:p>
          <a:p>
            <a:pPr lvl="0" algn="ctr" defTabSz="666750">
              <a:lnSpc>
                <a:spcPct val="90000"/>
              </a:lnSpc>
              <a:spcBef>
                <a:spcPct val="0"/>
              </a:spcBef>
              <a:spcAft>
                <a:spcPct val="35000"/>
              </a:spcAft>
            </a:pPr>
            <a:endParaRPr lang="fr-BE" sz="3600" kern="1200" dirty="0">
              <a:solidFill>
                <a:srgbClr val="253D8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473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644114" y="234631"/>
            <a:ext cx="732884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400" b="1" dirty="0">
                <a:solidFill>
                  <a:srgbClr val="000090"/>
                </a:solidFill>
                <a:latin typeface="Arial"/>
                <a:cs typeface="Arial"/>
              </a:rPr>
              <a:t>Historique de la mesure visant les chercheurs d’emploi plus âgés</a:t>
            </a:r>
          </a:p>
        </p:txBody>
      </p:sp>
      <p:sp>
        <p:nvSpPr>
          <p:cNvPr id="6" name="Text Box 13"/>
          <p:cNvSpPr txBox="1">
            <a:spLocks noChangeArrowheads="1"/>
          </p:cNvSpPr>
          <p:nvPr/>
        </p:nvSpPr>
        <p:spPr bwMode="auto">
          <a:xfrm>
            <a:off x="421020" y="1257904"/>
            <a:ext cx="8551942"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defRPr>
            </a:lvl1pPr>
            <a:lvl2pPr marL="698500" indent="-342900">
              <a:defRPr>
                <a:solidFill>
                  <a:schemeClr val="tx1"/>
                </a:solidFill>
                <a:latin typeface="Arial" charset="0"/>
                <a:ea typeface="ＭＳ Ｐゴシック" charset="0"/>
              </a:defRPr>
            </a:lvl2pPr>
            <a:lvl3pPr marL="1062038" indent="-342900">
              <a:defRPr>
                <a:solidFill>
                  <a:schemeClr val="tx1"/>
                </a:solidFill>
                <a:latin typeface="Arial" charset="0"/>
                <a:ea typeface="ＭＳ Ｐゴシック" charset="0"/>
              </a:defRPr>
            </a:lvl3pPr>
            <a:lvl4pPr marL="1776413"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r>
              <a:rPr lang="fr-BE" b="1" dirty="0">
                <a:solidFill>
                  <a:schemeClr val="tx1">
                    <a:lumMod val="50000"/>
                    <a:lumOff val="50000"/>
                  </a:schemeClr>
                </a:solidFill>
                <a:latin typeface="Arial" panose="020B0604020202020204" pitchFamily="34" charset="0"/>
                <a:cs typeface="Arial" panose="020B0604020202020204" pitchFamily="34" charset="0"/>
              </a:rPr>
              <a:t>Mars 2000 </a:t>
            </a:r>
            <a:r>
              <a:rPr lang="fr-BE" dirty="0">
                <a:solidFill>
                  <a:schemeClr val="tx1">
                    <a:lumMod val="50000"/>
                    <a:lumOff val="50000"/>
                  </a:schemeClr>
                </a:solidFill>
                <a:latin typeface="Arial" panose="020B0604020202020204" pitchFamily="34" charset="0"/>
                <a:cs typeface="Arial" panose="020B0604020202020204" pitchFamily="34" charset="0"/>
              </a:rPr>
              <a:t>: </a:t>
            </a:r>
            <a:r>
              <a:rPr lang="fr-BE" dirty="0" smtClean="0">
                <a:solidFill>
                  <a:schemeClr val="tx1">
                    <a:lumMod val="50000"/>
                    <a:lumOff val="50000"/>
                  </a:schemeClr>
                </a:solidFill>
                <a:latin typeface="Arial" panose="020B0604020202020204" pitchFamily="34" charset="0"/>
                <a:cs typeface="Arial" panose="020B0604020202020204" pitchFamily="34" charset="0"/>
              </a:rPr>
              <a:t>		</a:t>
            </a:r>
          </a:p>
          <a:p>
            <a:r>
              <a:rPr lang="fr-BE" dirty="0">
                <a:solidFill>
                  <a:schemeClr val="tx1">
                    <a:lumMod val="50000"/>
                    <a:lumOff val="50000"/>
                  </a:schemeClr>
                </a:solidFill>
                <a:latin typeface="Arial" panose="020B0604020202020204" pitchFamily="34" charset="0"/>
                <a:cs typeface="Arial" panose="020B0604020202020204" pitchFamily="34" charset="0"/>
              </a:rPr>
              <a:t>	</a:t>
            </a:r>
            <a:r>
              <a:rPr lang="fr-BE" dirty="0" smtClean="0">
                <a:solidFill>
                  <a:schemeClr val="tx1">
                    <a:lumMod val="50000"/>
                    <a:lumOff val="50000"/>
                  </a:schemeClr>
                </a:solidFill>
                <a:latin typeface="Arial" panose="020B0604020202020204" pitchFamily="34" charset="0"/>
                <a:cs typeface="Arial" panose="020B0604020202020204" pitchFamily="34" charset="0"/>
              </a:rPr>
              <a:t>Conseil </a:t>
            </a:r>
            <a:r>
              <a:rPr lang="fr-BE" dirty="0">
                <a:solidFill>
                  <a:schemeClr val="tx1">
                    <a:lumMod val="50000"/>
                    <a:lumOff val="50000"/>
                  </a:schemeClr>
                </a:solidFill>
                <a:latin typeface="Arial" panose="020B0604020202020204" pitchFamily="34" charset="0"/>
                <a:cs typeface="Arial" panose="020B0604020202020204" pitchFamily="34" charset="0"/>
              </a:rPr>
              <a:t>européen de </a:t>
            </a:r>
            <a:r>
              <a:rPr lang="fr-BE" dirty="0" smtClean="0">
                <a:solidFill>
                  <a:schemeClr val="tx1">
                    <a:lumMod val="50000"/>
                    <a:lumOff val="50000"/>
                  </a:schemeClr>
                </a:solidFill>
                <a:latin typeface="Arial" panose="020B0604020202020204" pitchFamily="34" charset="0"/>
                <a:cs typeface="Arial" panose="020B0604020202020204" pitchFamily="34" charset="0"/>
              </a:rPr>
              <a:t>Lisbonne : l’Union </a:t>
            </a:r>
            <a:r>
              <a:rPr lang="fr-BE" dirty="0">
                <a:solidFill>
                  <a:schemeClr val="tx1">
                    <a:lumMod val="50000"/>
                    <a:lumOff val="50000"/>
                  </a:schemeClr>
                </a:solidFill>
                <a:latin typeface="Arial" panose="020B0604020202020204" pitchFamily="34" charset="0"/>
                <a:cs typeface="Arial" panose="020B0604020202020204" pitchFamily="34" charset="0"/>
              </a:rPr>
              <a:t>européenne pointe la </a:t>
            </a:r>
            <a:r>
              <a:rPr lang="fr-BE" dirty="0" smtClean="0">
                <a:solidFill>
                  <a:schemeClr val="tx1">
                    <a:lumMod val="50000"/>
                    <a:lumOff val="50000"/>
                  </a:schemeClr>
                </a:solidFill>
                <a:latin typeface="Arial" panose="020B0604020202020204" pitchFamily="34" charset="0"/>
                <a:cs typeface="Arial" panose="020B0604020202020204" pitchFamily="34" charset="0"/>
              </a:rPr>
              <a:t>participation </a:t>
            </a:r>
            <a:r>
              <a:rPr lang="fr-BE" dirty="0">
                <a:solidFill>
                  <a:schemeClr val="tx1">
                    <a:lumMod val="50000"/>
                    <a:lumOff val="50000"/>
                  </a:schemeClr>
                </a:solidFill>
                <a:latin typeface="Arial" panose="020B0604020202020204" pitchFamily="34" charset="0"/>
                <a:cs typeface="Arial" panose="020B0604020202020204" pitchFamily="34" charset="0"/>
              </a:rPr>
              <a:t>insuffisante des travailleurs âgés sur le marché du travail européen </a:t>
            </a:r>
            <a:r>
              <a:rPr lang="fr-BE" dirty="0" smtClean="0">
                <a:solidFill>
                  <a:schemeClr val="tx1">
                    <a:lumMod val="50000"/>
                    <a:lumOff val="50000"/>
                  </a:schemeClr>
                </a:solidFill>
                <a:latin typeface="Arial" panose="020B0604020202020204" pitchFamily="34" charset="0"/>
                <a:cs typeface="Arial" panose="020B0604020202020204" pitchFamily="34" charset="0"/>
              </a:rPr>
              <a:t>et</a:t>
            </a:r>
            <a:r>
              <a:rPr lang="fr-BE" dirty="0">
                <a:solidFill>
                  <a:schemeClr val="tx1">
                    <a:lumMod val="50000"/>
                    <a:lumOff val="50000"/>
                  </a:schemeClr>
                </a:solidFill>
                <a:latin typeface="Arial" panose="020B0604020202020204" pitchFamily="34" charset="0"/>
                <a:cs typeface="Arial" panose="020B0604020202020204" pitchFamily="34" charset="0"/>
              </a:rPr>
              <a:t>, dans le cadre de la stratégie de Lisbonne, fixe comme objectif l’augmentation du taux d’emploi global à </a:t>
            </a:r>
            <a:r>
              <a:rPr lang="fr-BE" dirty="0" smtClean="0">
                <a:solidFill>
                  <a:schemeClr val="tx1">
                    <a:lumMod val="50000"/>
                    <a:lumOff val="50000"/>
                  </a:schemeClr>
                </a:solidFill>
                <a:latin typeface="Arial" panose="020B0604020202020204" pitchFamily="34" charset="0"/>
                <a:cs typeface="Arial" panose="020B0604020202020204" pitchFamily="34" charset="0"/>
              </a:rPr>
              <a:t>	70</a:t>
            </a:r>
            <a:r>
              <a:rPr lang="fr-BE" dirty="0">
                <a:solidFill>
                  <a:schemeClr val="tx1">
                    <a:lumMod val="50000"/>
                    <a:lumOff val="50000"/>
                  </a:schemeClr>
                </a:solidFill>
                <a:latin typeface="Arial" panose="020B0604020202020204" pitchFamily="34" charset="0"/>
                <a:cs typeface="Arial" panose="020B0604020202020204" pitchFamily="34" charset="0"/>
              </a:rPr>
              <a:t>% pour 2010</a:t>
            </a:r>
            <a:r>
              <a:rPr lang="fr-BE" dirty="0" smtClean="0">
                <a:solidFill>
                  <a:schemeClr val="tx1">
                    <a:lumMod val="50000"/>
                    <a:lumOff val="50000"/>
                  </a:schemeClr>
                </a:solidFill>
                <a:latin typeface="Arial" panose="020B0604020202020204" pitchFamily="34" charset="0"/>
                <a:cs typeface="Arial" panose="020B0604020202020204" pitchFamily="34" charset="0"/>
              </a:rPr>
              <a:t>.</a:t>
            </a:r>
          </a:p>
          <a:p>
            <a:endParaRPr lang="fr-BE" b="1" dirty="0" smtClean="0">
              <a:solidFill>
                <a:schemeClr val="tx1">
                  <a:lumMod val="50000"/>
                  <a:lumOff val="50000"/>
                </a:schemeClr>
              </a:solidFill>
              <a:latin typeface="Arial" panose="020B0604020202020204" pitchFamily="34" charset="0"/>
              <a:cs typeface="Arial" panose="020B0604020202020204" pitchFamily="34" charset="0"/>
            </a:endParaRPr>
          </a:p>
          <a:p>
            <a:r>
              <a:rPr lang="fr-BE" b="1" dirty="0" smtClean="0">
                <a:solidFill>
                  <a:schemeClr val="tx1">
                    <a:lumMod val="50000"/>
                    <a:lumOff val="50000"/>
                  </a:schemeClr>
                </a:solidFill>
                <a:latin typeface="Arial" panose="020B0604020202020204" pitchFamily="34" charset="0"/>
                <a:cs typeface="Arial" panose="020B0604020202020204" pitchFamily="34" charset="0"/>
              </a:rPr>
              <a:t>2003</a:t>
            </a:r>
            <a:r>
              <a:rPr lang="fr-BE" dirty="0" smtClean="0">
                <a:solidFill>
                  <a:schemeClr val="tx1">
                    <a:lumMod val="50000"/>
                    <a:lumOff val="50000"/>
                  </a:schemeClr>
                </a:solidFill>
                <a:latin typeface="Arial" panose="020B0604020202020204" pitchFamily="34" charset="0"/>
                <a:cs typeface="Arial" panose="020B0604020202020204" pitchFamily="34" charset="0"/>
              </a:rPr>
              <a:t> </a:t>
            </a:r>
            <a:r>
              <a:rPr lang="fr-BE" dirty="0">
                <a:solidFill>
                  <a:schemeClr val="tx1">
                    <a:lumMod val="50000"/>
                    <a:lumOff val="50000"/>
                  </a:schemeClr>
                </a:solidFill>
                <a:latin typeface="Arial" panose="020B0604020202020204" pitchFamily="34" charset="0"/>
                <a:cs typeface="Arial" panose="020B0604020202020204" pitchFamily="34" charset="0"/>
              </a:rPr>
              <a:t>: </a:t>
            </a:r>
            <a:r>
              <a:rPr lang="fr-BE" dirty="0" smtClean="0">
                <a:solidFill>
                  <a:schemeClr val="tx1">
                    <a:lumMod val="50000"/>
                    <a:lumOff val="50000"/>
                  </a:schemeClr>
                </a:solidFill>
                <a:latin typeface="Arial" panose="020B0604020202020204" pitchFamily="34" charset="0"/>
                <a:cs typeface="Arial" panose="020B0604020202020204" pitchFamily="34" charset="0"/>
              </a:rPr>
              <a:t>	</a:t>
            </a:r>
          </a:p>
          <a:p>
            <a:r>
              <a:rPr lang="fr-BE" dirty="0">
                <a:solidFill>
                  <a:schemeClr val="tx1">
                    <a:lumMod val="50000"/>
                    <a:lumOff val="50000"/>
                  </a:schemeClr>
                </a:solidFill>
                <a:latin typeface="Arial" panose="020B0604020202020204" pitchFamily="34" charset="0"/>
                <a:cs typeface="Arial" panose="020B0604020202020204" pitchFamily="34" charset="0"/>
              </a:rPr>
              <a:t>	</a:t>
            </a:r>
            <a:r>
              <a:rPr lang="fr-BE" dirty="0" smtClean="0">
                <a:solidFill>
                  <a:schemeClr val="tx1">
                    <a:lumMod val="50000"/>
                    <a:lumOff val="50000"/>
                  </a:schemeClr>
                </a:solidFill>
                <a:latin typeface="Arial" panose="020B0604020202020204" pitchFamily="34" charset="0"/>
                <a:cs typeface="Arial" panose="020B0604020202020204" pitchFamily="34" charset="0"/>
              </a:rPr>
              <a:t>Ordonnance </a:t>
            </a:r>
            <a:r>
              <a:rPr lang="fr-BE" dirty="0">
                <a:solidFill>
                  <a:schemeClr val="tx1">
                    <a:lumMod val="50000"/>
                    <a:lumOff val="50000"/>
                  </a:schemeClr>
                </a:solidFill>
                <a:latin typeface="Arial" panose="020B0604020202020204" pitchFamily="34" charset="0"/>
                <a:cs typeface="Arial" panose="020B0604020202020204" pitchFamily="34" charset="0"/>
              </a:rPr>
              <a:t>relative à la gestion mixte du marché de l'emploi dans la Région de Bruxelles-Capitale.</a:t>
            </a:r>
          </a:p>
          <a:p>
            <a:endParaRPr lang="fr-BE" b="1" dirty="0" smtClean="0">
              <a:solidFill>
                <a:schemeClr val="tx1">
                  <a:lumMod val="50000"/>
                  <a:lumOff val="50000"/>
                </a:schemeClr>
              </a:solidFill>
              <a:latin typeface="Arial" panose="020B0604020202020204" pitchFamily="34" charset="0"/>
              <a:cs typeface="Arial" panose="020B0604020202020204" pitchFamily="34" charset="0"/>
            </a:endParaRPr>
          </a:p>
          <a:p>
            <a:r>
              <a:rPr lang="fr-BE" b="1" dirty="0" smtClean="0">
                <a:solidFill>
                  <a:schemeClr val="tx1">
                    <a:lumMod val="50000"/>
                    <a:lumOff val="50000"/>
                  </a:schemeClr>
                </a:solidFill>
                <a:latin typeface="Arial" panose="020B0604020202020204" pitchFamily="34" charset="0"/>
                <a:cs typeface="Arial" panose="020B0604020202020204" pitchFamily="34" charset="0"/>
              </a:rPr>
              <a:t>2012 : 	</a:t>
            </a:r>
          </a:p>
          <a:p>
            <a:r>
              <a:rPr lang="fr-BE" b="1" dirty="0">
                <a:solidFill>
                  <a:schemeClr val="tx1">
                    <a:lumMod val="50000"/>
                    <a:lumOff val="50000"/>
                  </a:schemeClr>
                </a:solidFill>
                <a:latin typeface="Arial" panose="020B0604020202020204" pitchFamily="34" charset="0"/>
                <a:cs typeface="Arial" panose="020B0604020202020204" pitchFamily="34" charset="0"/>
              </a:rPr>
              <a:t>	</a:t>
            </a:r>
            <a:r>
              <a:rPr lang="fr-BE" dirty="0" smtClean="0">
                <a:solidFill>
                  <a:schemeClr val="tx1">
                    <a:lumMod val="50000"/>
                    <a:lumOff val="50000"/>
                  </a:schemeClr>
                </a:solidFill>
                <a:latin typeface="Arial" panose="020B0604020202020204" pitchFamily="34" charset="0"/>
                <a:cs typeface="Arial" panose="020B0604020202020204" pitchFamily="34" charset="0"/>
              </a:rPr>
              <a:t>Année européenne du vieillissement actif </a:t>
            </a:r>
          </a:p>
          <a:p>
            <a:endParaRPr lang="fr-BE" b="1" dirty="0" smtClean="0">
              <a:solidFill>
                <a:srgbClr val="000000"/>
              </a:solidFill>
              <a:latin typeface="Arial" panose="020B0604020202020204" pitchFamily="34" charset="0"/>
              <a:cs typeface="Arial" panose="020B0604020202020204" pitchFamily="34" charset="0"/>
            </a:endParaRPr>
          </a:p>
        </p:txBody>
      </p:sp>
      <p:sp>
        <p:nvSpPr>
          <p:cNvPr id="2" name="Tijdelijke aanduiding voor dianummer 1"/>
          <p:cNvSpPr>
            <a:spLocks noGrp="1"/>
          </p:cNvSpPr>
          <p:nvPr>
            <p:ph type="sldNum" sz="quarter" idx="12"/>
          </p:nvPr>
        </p:nvSpPr>
        <p:spPr/>
        <p:txBody>
          <a:bodyPr/>
          <a:lstStyle/>
          <a:p>
            <a:fld id="{99AECF91-F3AC-4F4D-B04D-D67EA5B6CD34}" type="slidenum">
              <a:rPr lang="fr-FR" smtClean="0"/>
              <a:t>14</a:t>
            </a:fld>
            <a:endParaRPr lang="fr-FR"/>
          </a:p>
        </p:txBody>
      </p:sp>
    </p:spTree>
    <p:extLst>
      <p:ext uri="{BB962C8B-B14F-4D97-AF65-F5344CB8AC3E}">
        <p14:creationId xmlns:p14="http://schemas.microsoft.com/office/powerpoint/2010/main" val="1140722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644114" y="234631"/>
            <a:ext cx="732884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400" b="1" dirty="0">
                <a:solidFill>
                  <a:srgbClr val="000090"/>
                </a:solidFill>
                <a:latin typeface="Arial"/>
                <a:cs typeface="Arial"/>
              </a:rPr>
              <a:t>Historique de la mesure visant les chercheurs d’emploi plus âgés</a:t>
            </a:r>
          </a:p>
        </p:txBody>
      </p:sp>
      <p:sp>
        <p:nvSpPr>
          <p:cNvPr id="6" name="Text Box 13"/>
          <p:cNvSpPr txBox="1">
            <a:spLocks noChangeArrowheads="1"/>
          </p:cNvSpPr>
          <p:nvPr/>
        </p:nvSpPr>
        <p:spPr bwMode="auto">
          <a:xfrm>
            <a:off x="421020" y="922187"/>
            <a:ext cx="8551942" cy="4247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defRPr>
            </a:lvl1pPr>
            <a:lvl2pPr marL="698500" indent="-342900">
              <a:defRPr>
                <a:solidFill>
                  <a:schemeClr val="tx1"/>
                </a:solidFill>
                <a:latin typeface="Arial" charset="0"/>
                <a:ea typeface="ＭＳ Ｐゴシック" charset="0"/>
              </a:defRPr>
            </a:lvl2pPr>
            <a:lvl3pPr marL="1062038" indent="-342900">
              <a:defRPr>
                <a:solidFill>
                  <a:schemeClr val="tx1"/>
                </a:solidFill>
                <a:latin typeface="Arial" charset="0"/>
                <a:ea typeface="ＭＳ Ｐゴシック" charset="0"/>
              </a:defRPr>
            </a:lvl3pPr>
            <a:lvl4pPr marL="1776413"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endParaRPr lang="fr-BE" b="1" dirty="0" smtClean="0">
              <a:solidFill>
                <a:srgbClr val="7F7F7F"/>
              </a:solidFill>
              <a:latin typeface="Arial" panose="020B0604020202020204" pitchFamily="34" charset="0"/>
              <a:cs typeface="Arial" panose="020B0604020202020204" pitchFamily="34" charset="0"/>
            </a:endParaRPr>
          </a:p>
          <a:p>
            <a:r>
              <a:rPr lang="fr-BE" b="1" dirty="0" smtClean="0">
                <a:solidFill>
                  <a:srgbClr val="7F7F7F"/>
                </a:solidFill>
                <a:latin typeface="Arial" panose="020B0604020202020204" pitchFamily="34" charset="0"/>
                <a:cs typeface="Arial" panose="020B0604020202020204" pitchFamily="34" charset="0"/>
              </a:rPr>
              <a:t>2012 - 2016</a:t>
            </a:r>
            <a:r>
              <a:rPr lang="fr-BE" dirty="0" smtClean="0">
                <a:solidFill>
                  <a:srgbClr val="7F7F7F"/>
                </a:solidFill>
                <a:latin typeface="Arial" panose="020B0604020202020204" pitchFamily="34" charset="0"/>
                <a:cs typeface="Arial" panose="020B0604020202020204" pitchFamily="34" charset="0"/>
              </a:rPr>
              <a:t> : 	</a:t>
            </a:r>
          </a:p>
          <a:p>
            <a:pPr algn="just"/>
            <a:r>
              <a:rPr lang="fr-BE" dirty="0">
                <a:solidFill>
                  <a:srgbClr val="7F7F7F"/>
                </a:solidFill>
                <a:latin typeface="Arial" panose="020B0604020202020204" pitchFamily="34" charset="0"/>
                <a:cs typeface="Arial" panose="020B0604020202020204" pitchFamily="34" charset="0"/>
              </a:rPr>
              <a:t>	</a:t>
            </a:r>
            <a:r>
              <a:rPr lang="fr-BE" dirty="0" smtClean="0">
                <a:solidFill>
                  <a:srgbClr val="7F7F7F"/>
                </a:solidFill>
                <a:latin typeface="Arial" panose="020B0604020202020204" pitchFamily="34" charset="0"/>
                <a:cs typeface="Arial" panose="020B0604020202020204" pitchFamily="34" charset="0"/>
              </a:rPr>
              <a:t>Le </a:t>
            </a:r>
            <a:r>
              <a:rPr lang="fr-BE" dirty="0">
                <a:solidFill>
                  <a:srgbClr val="7F7F7F"/>
                </a:solidFill>
                <a:latin typeface="Arial" panose="020B0604020202020204" pitchFamily="34" charset="0"/>
                <a:cs typeface="Arial" panose="020B0604020202020204" pitchFamily="34" charset="0"/>
              </a:rPr>
              <a:t>1er AP </a:t>
            </a:r>
            <a:r>
              <a:rPr lang="fr-BE" dirty="0" smtClean="0">
                <a:solidFill>
                  <a:srgbClr val="7F7F7F"/>
                </a:solidFill>
                <a:latin typeface="Arial" panose="020B0604020202020204" pitchFamily="34" charset="0"/>
                <a:cs typeface="Arial" panose="020B0604020202020204" pitchFamily="34" charset="0"/>
              </a:rPr>
              <a:t>(45+) d’Actiris s’est </a:t>
            </a:r>
            <a:r>
              <a:rPr lang="fr-BE" dirty="0">
                <a:solidFill>
                  <a:srgbClr val="7F7F7F"/>
                </a:solidFill>
                <a:latin typeface="Arial" panose="020B0604020202020204" pitchFamily="34" charset="0"/>
                <a:cs typeface="Arial" panose="020B0604020202020204" pitchFamily="34" charset="0"/>
              </a:rPr>
              <a:t>inscrit dans la réalisation de l’objectif </a:t>
            </a:r>
            <a:r>
              <a:rPr lang="fr-BE" dirty="0" smtClean="0">
                <a:solidFill>
                  <a:srgbClr val="7F7F7F"/>
                </a:solidFill>
                <a:latin typeface="Arial" panose="020B0604020202020204" pitchFamily="34" charset="0"/>
                <a:cs typeface="Arial" panose="020B0604020202020204" pitchFamily="34" charset="0"/>
              </a:rPr>
              <a:t>1.2. </a:t>
            </a:r>
            <a:r>
              <a:rPr lang="fr-BE" dirty="0">
                <a:solidFill>
                  <a:srgbClr val="7F7F7F"/>
                </a:solidFill>
                <a:latin typeface="Arial" panose="020B0604020202020204" pitchFamily="34" charset="0"/>
                <a:cs typeface="Arial" panose="020B0604020202020204" pitchFamily="34" charset="0"/>
              </a:rPr>
              <a:t>du plan d’action stratégique du </a:t>
            </a:r>
            <a:r>
              <a:rPr lang="fr-BE" dirty="0" smtClean="0">
                <a:solidFill>
                  <a:srgbClr val="7F7F7F"/>
                </a:solidFill>
                <a:latin typeface="Arial" panose="020B0604020202020204" pitchFamily="34" charset="0"/>
                <a:cs typeface="Arial" panose="020B0604020202020204" pitchFamily="34" charset="0"/>
              </a:rPr>
              <a:t>Partenariat d’Actiris visant </a:t>
            </a:r>
            <a:r>
              <a:rPr lang="fr-BE" dirty="0">
                <a:solidFill>
                  <a:srgbClr val="7F7F7F"/>
                </a:solidFill>
                <a:latin typeface="Arial" panose="020B0604020202020204" pitchFamily="34" charset="0"/>
                <a:cs typeface="Arial" panose="020B0604020202020204" pitchFamily="34" charset="0"/>
              </a:rPr>
              <a:t>à </a:t>
            </a:r>
            <a:r>
              <a:rPr lang="fr-BE" dirty="0" smtClean="0">
                <a:solidFill>
                  <a:srgbClr val="7F7F7F"/>
                </a:solidFill>
                <a:latin typeface="Arial" panose="020B0604020202020204" pitchFamily="34" charset="0"/>
                <a:cs typeface="Arial" panose="020B0604020202020204" pitchFamily="34" charset="0"/>
              </a:rPr>
              <a:t>développer des </a:t>
            </a:r>
            <a:r>
              <a:rPr lang="fr-BE" dirty="0">
                <a:solidFill>
                  <a:srgbClr val="7F7F7F"/>
                </a:solidFill>
                <a:latin typeface="Arial" panose="020B0604020202020204" pitchFamily="34" charset="0"/>
                <a:cs typeface="Arial" panose="020B0604020202020204" pitchFamily="34" charset="0"/>
              </a:rPr>
              <a:t>mesures pour des </a:t>
            </a:r>
            <a:r>
              <a:rPr lang="fr-BE" b="1" dirty="0">
                <a:solidFill>
                  <a:srgbClr val="7F7F7F"/>
                </a:solidFill>
                <a:latin typeface="Arial" panose="020B0604020202020204" pitchFamily="34" charset="0"/>
                <a:cs typeface="Arial" panose="020B0604020202020204" pitchFamily="34" charset="0"/>
              </a:rPr>
              <a:t>publics ayant des problématiques </a:t>
            </a:r>
            <a:r>
              <a:rPr lang="fr-BE" b="1" dirty="0" smtClean="0">
                <a:solidFill>
                  <a:srgbClr val="7F7F7F"/>
                </a:solidFill>
                <a:latin typeface="Arial" panose="020B0604020202020204" pitchFamily="34" charset="0"/>
                <a:cs typeface="Arial" panose="020B0604020202020204" pitchFamily="34" charset="0"/>
              </a:rPr>
              <a:t>insuffisamment prises en compte ou exigeant des méthodes d’accompagnement spécifiques</a:t>
            </a:r>
          </a:p>
          <a:p>
            <a:endParaRPr lang="fr-FR" b="1" dirty="0" smtClean="0">
              <a:solidFill>
                <a:srgbClr val="7F7F7F"/>
              </a:solidFill>
              <a:latin typeface="Arial" panose="020B0604020202020204" pitchFamily="34" charset="0"/>
              <a:cs typeface="Arial" panose="020B0604020202020204" pitchFamily="34" charset="0"/>
            </a:endParaRPr>
          </a:p>
          <a:p>
            <a:r>
              <a:rPr lang="fr-BE" b="1" dirty="0" smtClean="0">
                <a:solidFill>
                  <a:srgbClr val="7F7F7F"/>
                </a:solidFill>
                <a:latin typeface="Arial" panose="020B0604020202020204" pitchFamily="34" charset="0"/>
                <a:cs typeface="Arial" panose="020B0604020202020204" pitchFamily="34" charset="0"/>
              </a:rPr>
              <a:t>2016 - 2020 </a:t>
            </a:r>
            <a:r>
              <a:rPr lang="fr-BE" b="1" dirty="0">
                <a:solidFill>
                  <a:srgbClr val="7F7F7F"/>
                </a:solidFill>
                <a:latin typeface="Arial" panose="020B0604020202020204" pitchFamily="34" charset="0"/>
                <a:cs typeface="Arial" panose="020B0604020202020204" pitchFamily="34" charset="0"/>
              </a:rPr>
              <a:t>: </a:t>
            </a:r>
            <a:endParaRPr lang="fr-BE" b="1" dirty="0" smtClean="0">
              <a:solidFill>
                <a:srgbClr val="7F7F7F"/>
              </a:solidFill>
              <a:latin typeface="Arial" panose="020B0604020202020204" pitchFamily="34" charset="0"/>
              <a:cs typeface="Arial" panose="020B0604020202020204" pitchFamily="34" charset="0"/>
            </a:endParaRPr>
          </a:p>
          <a:p>
            <a:r>
              <a:rPr lang="fr-BE" b="1" dirty="0">
                <a:solidFill>
                  <a:srgbClr val="7F7F7F"/>
                </a:solidFill>
                <a:latin typeface="Arial" panose="020B0604020202020204" pitchFamily="34" charset="0"/>
                <a:cs typeface="Arial" panose="020B0604020202020204" pitchFamily="34" charset="0"/>
              </a:rPr>
              <a:t>	</a:t>
            </a:r>
            <a:r>
              <a:rPr lang="fr-BE" dirty="0" smtClean="0">
                <a:solidFill>
                  <a:srgbClr val="7F7F7F"/>
                </a:solidFill>
                <a:latin typeface="Arial" panose="020B0604020202020204" pitchFamily="34" charset="0"/>
                <a:cs typeface="Arial" panose="020B0604020202020204" pitchFamily="34" charset="0"/>
              </a:rPr>
              <a:t>Accompagnement </a:t>
            </a:r>
            <a:r>
              <a:rPr lang="fr-BE" dirty="0">
                <a:solidFill>
                  <a:srgbClr val="7F7F7F"/>
                </a:solidFill>
                <a:latin typeface="Arial" panose="020B0604020202020204" pitchFamily="34" charset="0"/>
                <a:cs typeface="Arial" panose="020B0604020202020204" pitchFamily="34" charset="0"/>
              </a:rPr>
              <a:t>des CE ≥ 50 ans inscrits auprès </a:t>
            </a:r>
            <a:r>
              <a:rPr lang="fr-BE" dirty="0" smtClean="0">
                <a:solidFill>
                  <a:srgbClr val="7F7F7F"/>
                </a:solidFill>
                <a:latin typeface="Arial" panose="020B0604020202020204" pitchFamily="34" charset="0"/>
                <a:cs typeface="Arial" panose="020B0604020202020204" pitchFamily="34" charset="0"/>
              </a:rPr>
              <a:t>d’Actiris (sans limite de durée d’inactivité)</a:t>
            </a:r>
            <a:endParaRPr lang="fr-BE" dirty="0">
              <a:solidFill>
                <a:srgbClr val="7F7F7F"/>
              </a:solidFill>
              <a:latin typeface="Arial" panose="020B0604020202020204" pitchFamily="34" charset="0"/>
              <a:cs typeface="Arial" panose="020B0604020202020204" pitchFamily="34" charset="0"/>
            </a:endParaRPr>
          </a:p>
          <a:p>
            <a:pPr lvl="0"/>
            <a:r>
              <a:rPr lang="fr-FR" dirty="0">
                <a:solidFill>
                  <a:srgbClr val="7F7F7F"/>
                </a:solidFill>
                <a:latin typeface="Arial" panose="020B0604020202020204" pitchFamily="34" charset="0"/>
                <a:cs typeface="Arial" panose="020B0604020202020204" pitchFamily="34" charset="0"/>
              </a:rPr>
              <a:t>	Extension du nombre de places disponibles pour passer de +/- 250 à </a:t>
            </a:r>
            <a:r>
              <a:rPr lang="fr-FR" b="1" dirty="0">
                <a:solidFill>
                  <a:srgbClr val="7F7F7F"/>
                </a:solidFill>
                <a:latin typeface="Arial" panose="020B0604020202020204" pitchFamily="34" charset="0"/>
                <a:cs typeface="Arial" panose="020B0604020202020204" pitchFamily="34" charset="0"/>
              </a:rPr>
              <a:t>810 places </a:t>
            </a:r>
            <a:r>
              <a:rPr lang="fr-FR" dirty="0">
                <a:solidFill>
                  <a:srgbClr val="7F7F7F"/>
                </a:solidFill>
                <a:latin typeface="Arial" panose="020B0604020202020204" pitchFamily="34" charset="0"/>
                <a:cs typeface="Arial" panose="020B0604020202020204" pitchFamily="34" charset="0"/>
              </a:rPr>
              <a:t>par an (= 4% du public cible)</a:t>
            </a:r>
            <a:endParaRPr lang="fr-BE" dirty="0">
              <a:solidFill>
                <a:srgbClr val="7F7F7F"/>
              </a:solidFill>
              <a:latin typeface="Arial" panose="020B0604020202020204" pitchFamily="34" charset="0"/>
              <a:cs typeface="Arial" panose="020B0604020202020204" pitchFamily="34" charset="0"/>
            </a:endParaRPr>
          </a:p>
          <a:p>
            <a:r>
              <a:rPr lang="fr-BE" dirty="0"/>
              <a:t/>
            </a:r>
            <a:br>
              <a:rPr lang="fr-BE" dirty="0"/>
            </a:br>
            <a:endParaRPr lang="fr-BE" b="1" u="sng" dirty="0">
              <a:solidFill>
                <a:schemeClr val="bg1">
                  <a:lumMod val="50000"/>
                </a:schemeClr>
              </a:solidFill>
              <a:latin typeface="Arial" panose="020B0604020202020204" pitchFamily="34" charset="0"/>
              <a:cs typeface="Arial" panose="020B0604020202020204" pitchFamily="34" charset="0"/>
            </a:endParaRPr>
          </a:p>
        </p:txBody>
      </p:sp>
      <p:sp>
        <p:nvSpPr>
          <p:cNvPr id="2" name="Tijdelijke aanduiding voor dianummer 1"/>
          <p:cNvSpPr>
            <a:spLocks noGrp="1"/>
          </p:cNvSpPr>
          <p:nvPr>
            <p:ph type="sldNum" sz="quarter" idx="12"/>
          </p:nvPr>
        </p:nvSpPr>
        <p:spPr/>
        <p:txBody>
          <a:bodyPr/>
          <a:lstStyle/>
          <a:p>
            <a:fld id="{99AECF91-F3AC-4F4D-B04D-D67EA5B6CD34}" type="slidenum">
              <a:rPr lang="fr-FR" smtClean="0"/>
              <a:t>15</a:t>
            </a:fld>
            <a:endParaRPr lang="fr-FR"/>
          </a:p>
        </p:txBody>
      </p:sp>
    </p:spTree>
    <p:extLst>
      <p:ext uri="{BB962C8B-B14F-4D97-AF65-F5344CB8AC3E}">
        <p14:creationId xmlns:p14="http://schemas.microsoft.com/office/powerpoint/2010/main" val="3463724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644114" y="234631"/>
            <a:ext cx="732884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400" b="1" dirty="0" smtClean="0">
                <a:solidFill>
                  <a:srgbClr val="000090"/>
                </a:solidFill>
                <a:latin typeface="Arial"/>
                <a:cs typeface="Arial"/>
              </a:rPr>
              <a:t>Perspectives et défis</a:t>
            </a:r>
            <a:endParaRPr lang="fr-BE" sz="2400" b="1" dirty="0">
              <a:solidFill>
                <a:srgbClr val="000090"/>
              </a:solidFill>
              <a:latin typeface="Arial"/>
              <a:cs typeface="Arial"/>
            </a:endParaRPr>
          </a:p>
        </p:txBody>
      </p:sp>
      <p:sp>
        <p:nvSpPr>
          <p:cNvPr id="6" name="Text Box 13"/>
          <p:cNvSpPr txBox="1">
            <a:spLocks noChangeArrowheads="1"/>
          </p:cNvSpPr>
          <p:nvPr/>
        </p:nvSpPr>
        <p:spPr bwMode="auto">
          <a:xfrm>
            <a:off x="421020" y="922187"/>
            <a:ext cx="8551942" cy="2585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defRPr>
            </a:lvl1pPr>
            <a:lvl2pPr marL="698500" indent="-342900">
              <a:defRPr>
                <a:solidFill>
                  <a:schemeClr val="tx1"/>
                </a:solidFill>
                <a:latin typeface="Arial" charset="0"/>
                <a:ea typeface="ＭＳ Ｐゴシック" charset="0"/>
              </a:defRPr>
            </a:lvl2pPr>
            <a:lvl3pPr marL="1062038" indent="-342900">
              <a:defRPr>
                <a:solidFill>
                  <a:schemeClr val="tx1"/>
                </a:solidFill>
                <a:latin typeface="Arial" charset="0"/>
                <a:ea typeface="ＭＳ Ｐゴシック" charset="0"/>
              </a:defRPr>
            </a:lvl3pPr>
            <a:lvl4pPr marL="1776413"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endParaRPr lang="fr-BE" b="1" dirty="0" smtClean="0">
              <a:solidFill>
                <a:srgbClr val="000000"/>
              </a:solidFill>
              <a:latin typeface="Arial" panose="020B0604020202020204" pitchFamily="34" charset="0"/>
              <a:cs typeface="Arial" panose="020B0604020202020204" pitchFamily="34" charset="0"/>
            </a:endParaRPr>
          </a:p>
          <a:p>
            <a:endParaRPr lang="fr-FR" b="1" dirty="0" smtClean="0">
              <a:solidFill>
                <a:srgbClr val="7F7F7F"/>
              </a:solidFill>
              <a:latin typeface="Arial" panose="020B0604020202020204" pitchFamily="34" charset="0"/>
              <a:cs typeface="Arial" panose="020B0604020202020204" pitchFamily="34" charset="0"/>
            </a:endParaRPr>
          </a:p>
          <a:p>
            <a:r>
              <a:rPr lang="fr-FR" b="1" dirty="0" smtClean="0">
                <a:solidFill>
                  <a:srgbClr val="7F7F7F"/>
                </a:solidFill>
                <a:latin typeface="Arial" panose="020B0604020202020204" pitchFamily="34" charset="0"/>
                <a:cs typeface="Arial" panose="020B0604020202020204" pitchFamily="34" charset="0"/>
              </a:rPr>
              <a:t>2015 - 2035</a:t>
            </a:r>
            <a:r>
              <a:rPr lang="fr-FR" dirty="0" smtClean="0">
                <a:solidFill>
                  <a:srgbClr val="7F7F7F"/>
                </a:solidFill>
                <a:latin typeface="Arial" panose="020B0604020202020204" pitchFamily="34" charset="0"/>
                <a:cs typeface="Arial" panose="020B0604020202020204" pitchFamily="34" charset="0"/>
              </a:rPr>
              <a:t> :  </a:t>
            </a:r>
            <a:endParaRPr lang="fr-BE" dirty="0">
              <a:solidFill>
                <a:srgbClr val="7F7F7F"/>
              </a:solidFill>
              <a:latin typeface="Arial" panose="020B0604020202020204" pitchFamily="34" charset="0"/>
              <a:cs typeface="Arial" panose="020B0604020202020204" pitchFamily="34" charset="0"/>
            </a:endParaRPr>
          </a:p>
          <a:p>
            <a:r>
              <a:rPr lang="fr-BE" dirty="0">
                <a:solidFill>
                  <a:srgbClr val="7F7F7F"/>
                </a:solidFill>
                <a:latin typeface="Arial" panose="020B0604020202020204" pitchFamily="34" charset="0"/>
                <a:cs typeface="Arial" panose="020B0604020202020204" pitchFamily="34" charset="0"/>
              </a:rPr>
              <a:t>	</a:t>
            </a:r>
            <a:r>
              <a:rPr lang="fr-BE" dirty="0" smtClean="0">
                <a:solidFill>
                  <a:srgbClr val="7F7F7F"/>
                </a:solidFill>
                <a:latin typeface="Arial" panose="020B0604020202020204" pitchFamily="34" charset="0"/>
                <a:cs typeface="Arial" panose="020B0604020202020204" pitchFamily="34" charset="0"/>
              </a:rPr>
              <a:t>La </a:t>
            </a:r>
            <a:r>
              <a:rPr lang="fr-BE" dirty="0">
                <a:solidFill>
                  <a:srgbClr val="7F7F7F"/>
                </a:solidFill>
                <a:latin typeface="Arial" panose="020B0604020202020204" pitchFamily="34" charset="0"/>
                <a:cs typeface="Arial" panose="020B0604020202020204" pitchFamily="34" charset="0"/>
              </a:rPr>
              <a:t>p</a:t>
            </a:r>
            <a:r>
              <a:rPr lang="fr-BE" dirty="0" smtClean="0">
                <a:solidFill>
                  <a:srgbClr val="7F7F7F"/>
                </a:solidFill>
                <a:latin typeface="Arial" panose="020B0604020202020204" pitchFamily="34" charset="0"/>
                <a:cs typeface="Arial" panose="020B0604020202020204" pitchFamily="34" charset="0"/>
              </a:rPr>
              <a:t>opulation </a:t>
            </a:r>
            <a:r>
              <a:rPr lang="fr-BE" dirty="0">
                <a:solidFill>
                  <a:srgbClr val="7F7F7F"/>
                </a:solidFill>
                <a:latin typeface="Arial" panose="020B0604020202020204" pitchFamily="34" charset="0"/>
                <a:cs typeface="Arial" panose="020B0604020202020204" pitchFamily="34" charset="0"/>
              </a:rPr>
              <a:t>européenne en âge de travailler </a:t>
            </a:r>
            <a:r>
              <a:rPr lang="fr-BE" dirty="0" smtClean="0">
                <a:solidFill>
                  <a:srgbClr val="7F7F7F"/>
                </a:solidFill>
                <a:latin typeface="Arial" panose="020B0604020202020204" pitchFamily="34" charset="0"/>
                <a:cs typeface="Arial" panose="020B0604020202020204" pitchFamily="34" charset="0"/>
              </a:rPr>
              <a:t>se réduit, </a:t>
            </a:r>
            <a:r>
              <a:rPr lang="fr-BE" dirty="0">
                <a:solidFill>
                  <a:srgbClr val="7F7F7F"/>
                </a:solidFill>
                <a:latin typeface="Arial" panose="020B0604020202020204" pitchFamily="34" charset="0"/>
                <a:cs typeface="Arial" panose="020B0604020202020204" pitchFamily="34" charset="0"/>
              </a:rPr>
              <a:t>tandis que la population de plus de 60 </a:t>
            </a:r>
            <a:r>
              <a:rPr lang="fr-BE" dirty="0" smtClean="0">
                <a:solidFill>
                  <a:srgbClr val="7F7F7F"/>
                </a:solidFill>
                <a:latin typeface="Arial" panose="020B0604020202020204" pitchFamily="34" charset="0"/>
                <a:cs typeface="Arial" panose="020B0604020202020204" pitchFamily="34" charset="0"/>
              </a:rPr>
              <a:t>ans poursuit </a:t>
            </a:r>
            <a:r>
              <a:rPr lang="fr-BE" dirty="0">
                <a:solidFill>
                  <a:srgbClr val="7F7F7F"/>
                </a:solidFill>
                <a:latin typeface="Arial" panose="020B0604020202020204" pitchFamily="34" charset="0"/>
                <a:cs typeface="Arial" panose="020B0604020202020204" pitchFamily="34" charset="0"/>
              </a:rPr>
              <a:t>sa progression à raison d’environ deux millions de personnes supplémentaires par an. Le </a:t>
            </a:r>
            <a:r>
              <a:rPr lang="fr-BE" dirty="0" smtClean="0">
                <a:solidFill>
                  <a:srgbClr val="7F7F7F"/>
                </a:solidFill>
                <a:latin typeface="Arial" panose="020B0604020202020204" pitchFamily="34" charset="0"/>
                <a:cs typeface="Arial" panose="020B0604020202020204" pitchFamily="34" charset="0"/>
              </a:rPr>
              <a:t>passage </a:t>
            </a:r>
            <a:r>
              <a:rPr lang="fr-BE" dirty="0">
                <a:solidFill>
                  <a:srgbClr val="7F7F7F"/>
                </a:solidFill>
                <a:latin typeface="Arial" panose="020B0604020202020204" pitchFamily="34" charset="0"/>
                <a:cs typeface="Arial" panose="020B0604020202020204" pitchFamily="34" charset="0"/>
              </a:rPr>
              <a:t>le plus difficile devrait être la période 2015-35, lorsque la génération du baby-boom atteindra l’âge de </a:t>
            </a:r>
            <a:r>
              <a:rPr lang="fr-BE" dirty="0" smtClean="0">
                <a:solidFill>
                  <a:srgbClr val="7F7F7F"/>
                </a:solidFill>
                <a:latin typeface="Arial" panose="020B0604020202020204" pitchFamily="34" charset="0"/>
                <a:cs typeface="Arial" panose="020B0604020202020204" pitchFamily="34" charset="0"/>
              </a:rPr>
              <a:t>la </a:t>
            </a:r>
            <a:r>
              <a:rPr lang="fr-BE" dirty="0">
                <a:solidFill>
                  <a:srgbClr val="7F7F7F"/>
                </a:solidFill>
                <a:latin typeface="Arial" panose="020B0604020202020204" pitchFamily="34" charset="0"/>
                <a:cs typeface="Arial" panose="020B0604020202020204" pitchFamily="34" charset="0"/>
              </a:rPr>
              <a:t>retraite. </a:t>
            </a:r>
            <a:r>
              <a:rPr lang="fr-BE" dirty="0"/>
              <a:t/>
            </a:r>
            <a:br>
              <a:rPr lang="fr-BE" dirty="0"/>
            </a:br>
            <a:endParaRPr lang="fr-BE" b="1" u="sng" dirty="0">
              <a:solidFill>
                <a:schemeClr val="bg1">
                  <a:lumMod val="50000"/>
                </a:schemeClr>
              </a:solidFill>
              <a:latin typeface="Arial" panose="020B0604020202020204" pitchFamily="34" charset="0"/>
              <a:cs typeface="Arial" panose="020B0604020202020204" pitchFamily="34" charset="0"/>
            </a:endParaRPr>
          </a:p>
        </p:txBody>
      </p:sp>
      <p:sp>
        <p:nvSpPr>
          <p:cNvPr id="2" name="Tijdelijke aanduiding voor dianummer 1"/>
          <p:cNvSpPr>
            <a:spLocks noGrp="1"/>
          </p:cNvSpPr>
          <p:nvPr>
            <p:ph type="sldNum" sz="quarter" idx="12"/>
          </p:nvPr>
        </p:nvSpPr>
        <p:spPr/>
        <p:txBody>
          <a:bodyPr/>
          <a:lstStyle/>
          <a:p>
            <a:fld id="{99AECF91-F3AC-4F4D-B04D-D67EA5B6CD34}" type="slidenum">
              <a:rPr lang="fr-FR" smtClean="0"/>
              <a:t>16</a:t>
            </a:fld>
            <a:endParaRPr lang="fr-FR"/>
          </a:p>
        </p:txBody>
      </p:sp>
    </p:spTree>
    <p:extLst>
      <p:ext uri="{BB962C8B-B14F-4D97-AF65-F5344CB8AC3E}">
        <p14:creationId xmlns:p14="http://schemas.microsoft.com/office/powerpoint/2010/main" val="3878621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ackground_16-9_723X411_chapit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993"/>
            <a:ext cx="9108504" cy="5175493"/>
          </a:xfrm>
          <a:prstGeom prst="rect">
            <a:avLst/>
          </a:prstGeom>
        </p:spPr>
      </p:pic>
      <p:sp>
        <p:nvSpPr>
          <p:cNvPr id="6" name="Hexagone 4"/>
          <p:cNvSpPr/>
          <p:nvPr/>
        </p:nvSpPr>
        <p:spPr>
          <a:xfrm>
            <a:off x="1491838" y="839483"/>
            <a:ext cx="6509650" cy="247394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BE" sz="3600" b="1" dirty="0" smtClean="0">
                <a:solidFill>
                  <a:srgbClr val="253D8A"/>
                </a:solidFill>
                <a:latin typeface="Arial" panose="020B0604020202020204" pitchFamily="34" charset="0"/>
                <a:cs typeface="Arial" panose="020B0604020202020204" pitchFamily="34" charset="0"/>
              </a:rPr>
              <a:t>Appel à projets 50+ </a:t>
            </a:r>
          </a:p>
          <a:p>
            <a:pPr lvl="0" algn="ctr" defTabSz="666750">
              <a:lnSpc>
                <a:spcPct val="90000"/>
              </a:lnSpc>
              <a:spcBef>
                <a:spcPct val="0"/>
              </a:spcBef>
              <a:spcAft>
                <a:spcPct val="35000"/>
              </a:spcAft>
            </a:pPr>
            <a:endParaRPr lang="fr-BE" sz="3600" b="1" dirty="0">
              <a:solidFill>
                <a:srgbClr val="253D8A"/>
              </a:solidFill>
              <a:latin typeface="Arial" panose="020B0604020202020204" pitchFamily="34" charset="0"/>
              <a:cs typeface="Arial" panose="020B0604020202020204" pitchFamily="34" charset="0"/>
            </a:endParaRPr>
          </a:p>
          <a:p>
            <a:pPr lvl="0" algn="ctr" defTabSz="666750">
              <a:lnSpc>
                <a:spcPct val="90000"/>
              </a:lnSpc>
              <a:spcBef>
                <a:spcPct val="0"/>
              </a:spcBef>
              <a:spcAft>
                <a:spcPct val="35000"/>
              </a:spcAft>
            </a:pPr>
            <a:r>
              <a:rPr lang="fr-BE" sz="3600" b="1" dirty="0" smtClean="0">
                <a:solidFill>
                  <a:srgbClr val="253D8A"/>
                </a:solidFill>
                <a:latin typeface="Arial" panose="020B0604020202020204" pitchFamily="34" charset="0"/>
                <a:cs typeface="Arial" panose="020B0604020202020204" pitchFamily="34" charset="0"/>
              </a:rPr>
              <a:t>2021-2025</a:t>
            </a:r>
          </a:p>
        </p:txBody>
      </p:sp>
    </p:spTree>
    <p:extLst>
      <p:ext uri="{BB962C8B-B14F-4D97-AF65-F5344CB8AC3E}">
        <p14:creationId xmlns:p14="http://schemas.microsoft.com/office/powerpoint/2010/main" val="2080553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Objectif de la mesure de partenariat</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18</a:t>
            </a:fld>
            <a:endParaRPr lang="fr-FR" dirty="0"/>
          </a:p>
        </p:txBody>
      </p:sp>
      <p:sp>
        <p:nvSpPr>
          <p:cNvPr id="2" name="Rectangle 1"/>
          <p:cNvSpPr/>
          <p:nvPr/>
        </p:nvSpPr>
        <p:spPr>
          <a:xfrm>
            <a:off x="431800" y="1787991"/>
            <a:ext cx="8204200" cy="2308324"/>
          </a:xfrm>
          <a:prstGeom prst="rect">
            <a:avLst/>
          </a:prstGeom>
        </p:spPr>
        <p:txBody>
          <a:bodyPr wrap="square">
            <a:spAutoFit/>
          </a:bodyPr>
          <a:lstStyle/>
          <a:p>
            <a:pPr lvl="1"/>
            <a:r>
              <a:rPr lang="fr-BE" dirty="0" smtClean="0">
                <a:solidFill>
                  <a:srgbClr val="7F7F7F"/>
                </a:solidFill>
                <a:latin typeface="Wingdings"/>
                <a:ea typeface="Wingdings"/>
                <a:cs typeface="Wingdings"/>
                <a:sym typeface="Wingdings"/>
              </a:rPr>
              <a:t> </a:t>
            </a:r>
            <a:r>
              <a:rPr lang="fr-BE" b="1" dirty="0" smtClean="0">
                <a:solidFill>
                  <a:srgbClr val="7F7F7F"/>
                </a:solidFill>
                <a:latin typeface="Arial"/>
                <a:cs typeface="Arial"/>
              </a:rPr>
              <a:t>Permettre </a:t>
            </a:r>
            <a:r>
              <a:rPr lang="fr-BE" b="1" dirty="0">
                <a:solidFill>
                  <a:srgbClr val="7F7F7F"/>
                </a:solidFill>
                <a:latin typeface="Arial"/>
                <a:cs typeface="Arial"/>
              </a:rPr>
              <a:t>au chercheur d’emploi de 50 </a:t>
            </a:r>
            <a:r>
              <a:rPr lang="fr-BE" b="1" dirty="0" smtClean="0">
                <a:solidFill>
                  <a:srgbClr val="7F7F7F"/>
                </a:solidFill>
                <a:latin typeface="Arial"/>
                <a:cs typeface="Arial"/>
              </a:rPr>
              <a:t>ans </a:t>
            </a:r>
            <a:r>
              <a:rPr lang="fr-BE" b="1" dirty="0">
                <a:solidFill>
                  <a:srgbClr val="7F7F7F"/>
                </a:solidFill>
                <a:latin typeface="Arial"/>
                <a:cs typeface="Arial"/>
              </a:rPr>
              <a:t>et + de retrouver </a:t>
            </a:r>
            <a:r>
              <a:rPr lang="fr-BE" b="1" dirty="0" smtClean="0">
                <a:solidFill>
                  <a:srgbClr val="7F7F7F"/>
                </a:solidFill>
                <a:latin typeface="Arial"/>
                <a:cs typeface="Arial"/>
              </a:rPr>
              <a:t>et </a:t>
            </a:r>
            <a:r>
              <a:rPr lang="fr-BE" b="1" dirty="0">
                <a:solidFill>
                  <a:srgbClr val="7F7F7F"/>
                </a:solidFill>
                <a:latin typeface="Arial"/>
                <a:cs typeface="Arial"/>
              </a:rPr>
              <a:t>de maintenir sa place durablement sur le marché de </a:t>
            </a:r>
            <a:r>
              <a:rPr lang="fr-BE" b="1" dirty="0" smtClean="0">
                <a:solidFill>
                  <a:srgbClr val="7F7F7F"/>
                </a:solidFill>
                <a:latin typeface="Arial"/>
                <a:cs typeface="Arial"/>
              </a:rPr>
              <a:t>l’emploi </a:t>
            </a:r>
            <a:r>
              <a:rPr lang="fr-BE" dirty="0">
                <a:solidFill>
                  <a:srgbClr val="7F7F7F"/>
                </a:solidFill>
                <a:latin typeface="Arial"/>
                <a:cs typeface="Arial"/>
              </a:rPr>
              <a:t>en :</a:t>
            </a:r>
          </a:p>
          <a:p>
            <a:pPr lvl="1">
              <a:buFont typeface="Arial" charset="0"/>
              <a:buChar char="•"/>
            </a:pPr>
            <a:endParaRPr lang="fr-BE" dirty="0">
              <a:solidFill>
                <a:srgbClr val="7F7F7F"/>
              </a:solidFill>
              <a:latin typeface="Arial"/>
              <a:cs typeface="Arial"/>
            </a:endParaRPr>
          </a:p>
          <a:p>
            <a:pPr marL="1200150" lvl="2" indent="-285750">
              <a:buFont typeface="Wingdings" charset="0"/>
              <a:buChar char="þ"/>
            </a:pPr>
            <a:r>
              <a:rPr lang="fr-BE" dirty="0" smtClean="0">
                <a:solidFill>
                  <a:srgbClr val="7F7F7F"/>
                </a:solidFill>
                <a:latin typeface="Arial"/>
                <a:cs typeface="Arial"/>
              </a:rPr>
              <a:t>Lui </a:t>
            </a:r>
            <a:r>
              <a:rPr lang="fr-BE" dirty="0">
                <a:solidFill>
                  <a:srgbClr val="7F7F7F"/>
                </a:solidFill>
                <a:latin typeface="Arial"/>
                <a:cs typeface="Arial"/>
              </a:rPr>
              <a:t>fournissant un accompagnement </a:t>
            </a:r>
            <a:r>
              <a:rPr lang="fr-BE" dirty="0" smtClean="0">
                <a:solidFill>
                  <a:srgbClr val="7F7F7F"/>
                </a:solidFill>
                <a:latin typeface="Arial"/>
                <a:cs typeface="Arial"/>
              </a:rPr>
              <a:t>personnalisé</a:t>
            </a:r>
            <a:endParaRPr lang="fr-BE" dirty="0">
              <a:solidFill>
                <a:srgbClr val="7F7F7F"/>
              </a:solidFill>
              <a:latin typeface="Arial"/>
              <a:cs typeface="Arial"/>
            </a:endParaRPr>
          </a:p>
          <a:p>
            <a:pPr marL="1200150" lvl="2" indent="-285750">
              <a:buFont typeface="Wingdings" charset="0"/>
              <a:buChar char="þ"/>
            </a:pPr>
            <a:r>
              <a:rPr lang="fr-BE" dirty="0" smtClean="0">
                <a:solidFill>
                  <a:srgbClr val="7F7F7F"/>
                </a:solidFill>
                <a:latin typeface="Arial"/>
                <a:cs typeface="Arial"/>
              </a:rPr>
              <a:t>Lui </a:t>
            </a:r>
            <a:r>
              <a:rPr lang="fr-BE" dirty="0">
                <a:solidFill>
                  <a:srgbClr val="7F7F7F"/>
                </a:solidFill>
                <a:latin typeface="Arial"/>
                <a:cs typeface="Arial"/>
              </a:rPr>
              <a:t>permettant d’identifier et valoriser ses </a:t>
            </a:r>
            <a:r>
              <a:rPr lang="fr-BE" dirty="0" smtClean="0">
                <a:solidFill>
                  <a:srgbClr val="7F7F7F"/>
                </a:solidFill>
                <a:latin typeface="Arial"/>
                <a:cs typeface="Arial"/>
              </a:rPr>
              <a:t>compétences</a:t>
            </a:r>
            <a:endParaRPr lang="fr-BE" dirty="0">
              <a:solidFill>
                <a:srgbClr val="7F7F7F"/>
              </a:solidFill>
              <a:latin typeface="Arial"/>
              <a:cs typeface="Arial"/>
            </a:endParaRPr>
          </a:p>
          <a:p>
            <a:pPr lvl="2"/>
            <a:r>
              <a:rPr lang="fr-BE" dirty="0" smtClean="0">
                <a:solidFill>
                  <a:srgbClr val="7F7F7F"/>
                </a:solidFill>
                <a:latin typeface="Wingdings"/>
                <a:ea typeface="Wingdings"/>
                <a:cs typeface="Wingdings"/>
                <a:sym typeface="Wingdings"/>
              </a:rPr>
              <a:t></a:t>
            </a:r>
            <a:r>
              <a:rPr lang="fr-BE" dirty="0">
                <a:solidFill>
                  <a:srgbClr val="7F7F7F"/>
                </a:solidFill>
                <a:latin typeface="Arial"/>
                <a:cs typeface="Arial"/>
                <a:sym typeface="Wingdings"/>
              </a:rPr>
              <a:t> </a:t>
            </a:r>
            <a:r>
              <a:rPr lang="fr-BE" dirty="0" smtClean="0">
                <a:solidFill>
                  <a:srgbClr val="7F7F7F"/>
                </a:solidFill>
                <a:latin typeface="Arial"/>
                <a:cs typeface="Arial"/>
              </a:rPr>
              <a:t>Le </a:t>
            </a:r>
            <a:r>
              <a:rPr lang="fr-BE" dirty="0">
                <a:solidFill>
                  <a:srgbClr val="7F7F7F"/>
                </a:solidFill>
                <a:latin typeface="Arial"/>
                <a:cs typeface="Arial"/>
              </a:rPr>
              <a:t>soutenant pour transposer ses compétences dans d’autres </a:t>
            </a:r>
            <a:r>
              <a:rPr lang="fr-BE" dirty="0" smtClean="0">
                <a:solidFill>
                  <a:srgbClr val="7F7F7F"/>
                </a:solidFill>
                <a:latin typeface="Arial"/>
                <a:cs typeface="Arial"/>
              </a:rPr>
              <a:t>domaines</a:t>
            </a:r>
            <a:endParaRPr lang="fr-BE" dirty="0">
              <a:solidFill>
                <a:srgbClr val="7F7F7F"/>
              </a:solidFill>
              <a:latin typeface="Arial"/>
              <a:cs typeface="Arial"/>
            </a:endParaRPr>
          </a:p>
          <a:p>
            <a:pPr lvl="2"/>
            <a:r>
              <a:rPr lang="fr-BE" dirty="0" smtClean="0">
                <a:solidFill>
                  <a:srgbClr val="7F7F7F"/>
                </a:solidFill>
                <a:latin typeface="Wingdings"/>
                <a:ea typeface="Wingdings"/>
                <a:cs typeface="Wingdings"/>
                <a:sym typeface="Wingdings"/>
              </a:rPr>
              <a:t></a:t>
            </a:r>
            <a:r>
              <a:rPr lang="fr-BE" dirty="0">
                <a:solidFill>
                  <a:srgbClr val="7F7F7F"/>
                </a:solidFill>
                <a:latin typeface="Arial"/>
                <a:cs typeface="Arial"/>
                <a:sym typeface="Wingdings"/>
              </a:rPr>
              <a:t> </a:t>
            </a:r>
            <a:r>
              <a:rPr lang="fr-BE" dirty="0" smtClean="0">
                <a:solidFill>
                  <a:srgbClr val="7F7F7F"/>
                </a:solidFill>
                <a:latin typeface="Arial"/>
                <a:cs typeface="Arial"/>
              </a:rPr>
              <a:t>Élaborant </a:t>
            </a:r>
            <a:r>
              <a:rPr lang="fr-BE" dirty="0">
                <a:solidFill>
                  <a:srgbClr val="7F7F7F"/>
                </a:solidFill>
                <a:latin typeface="Arial"/>
                <a:cs typeface="Arial"/>
              </a:rPr>
              <a:t>avec lui un projet </a:t>
            </a:r>
            <a:r>
              <a:rPr lang="fr-BE" dirty="0" smtClean="0">
                <a:solidFill>
                  <a:srgbClr val="7F7F7F"/>
                </a:solidFill>
                <a:latin typeface="Arial"/>
                <a:cs typeface="Arial"/>
              </a:rPr>
              <a:t>réaliste</a:t>
            </a:r>
            <a:endParaRPr lang="fr-BE" dirty="0">
              <a:solidFill>
                <a:srgbClr val="7F7F7F"/>
              </a:solidFill>
              <a:latin typeface="Arial"/>
              <a:cs typeface="Arial"/>
            </a:endParaRPr>
          </a:p>
        </p:txBody>
      </p:sp>
    </p:spTree>
    <p:extLst>
      <p:ext uri="{BB962C8B-B14F-4D97-AF65-F5344CB8AC3E}">
        <p14:creationId xmlns:p14="http://schemas.microsoft.com/office/powerpoint/2010/main" val="1998217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Public cible</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19</a:t>
            </a:fld>
            <a:endParaRPr lang="fr-FR" dirty="0"/>
          </a:p>
        </p:txBody>
      </p:sp>
      <p:sp>
        <p:nvSpPr>
          <p:cNvPr id="10" name="Text Box 6"/>
          <p:cNvSpPr txBox="1">
            <a:spLocks noChangeArrowheads="1"/>
          </p:cNvSpPr>
          <p:nvPr/>
        </p:nvSpPr>
        <p:spPr bwMode="auto">
          <a:xfrm>
            <a:off x="596900" y="1328447"/>
            <a:ext cx="8547100" cy="3139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0" indent="0"/>
            <a:r>
              <a:rPr lang="fr-BE" dirty="0" smtClean="0">
                <a:solidFill>
                  <a:srgbClr val="7F7F7F"/>
                </a:solidFill>
              </a:rPr>
              <a:t>= Toutes </a:t>
            </a:r>
            <a:r>
              <a:rPr lang="fr-BE" dirty="0">
                <a:solidFill>
                  <a:srgbClr val="7F7F7F"/>
                </a:solidFill>
              </a:rPr>
              <a:t>les personnes répondant aux conditions suivantes au moment de rentrer dans l’action financée </a:t>
            </a:r>
            <a:r>
              <a:rPr lang="fr-BE" dirty="0" smtClean="0">
                <a:solidFill>
                  <a:srgbClr val="7F7F7F"/>
                </a:solidFill>
              </a:rPr>
              <a:t>:</a:t>
            </a:r>
          </a:p>
          <a:p>
            <a:pPr marL="0" indent="0"/>
            <a:endParaRPr lang="fr-BE" dirty="0">
              <a:solidFill>
                <a:srgbClr val="7F7F7F"/>
              </a:solidFill>
            </a:endParaRPr>
          </a:p>
          <a:p>
            <a:pPr lvl="1">
              <a:buFont typeface="Wingdings" charset="2"/>
              <a:buChar char="ü"/>
            </a:pPr>
            <a:r>
              <a:rPr lang="fr-BE" dirty="0" smtClean="0">
                <a:solidFill>
                  <a:srgbClr val="7F7F7F"/>
                </a:solidFill>
              </a:rPr>
              <a:t>être âgées </a:t>
            </a:r>
            <a:r>
              <a:rPr lang="fr-BE" dirty="0">
                <a:solidFill>
                  <a:srgbClr val="7F7F7F"/>
                </a:solidFill>
              </a:rPr>
              <a:t>de 50 ans ou plus ;</a:t>
            </a:r>
            <a:endParaRPr lang="fr-FR" dirty="0">
              <a:solidFill>
                <a:srgbClr val="7F7F7F"/>
              </a:solidFill>
            </a:endParaRPr>
          </a:p>
          <a:p>
            <a:pPr lvl="1">
              <a:buFont typeface="Wingdings" charset="2"/>
              <a:buChar char="ü"/>
            </a:pPr>
            <a:r>
              <a:rPr lang="fr-BE" dirty="0">
                <a:solidFill>
                  <a:srgbClr val="7F7F7F"/>
                </a:solidFill>
              </a:rPr>
              <a:t>être </a:t>
            </a:r>
            <a:r>
              <a:rPr lang="fr-BE" dirty="0" smtClean="0">
                <a:solidFill>
                  <a:srgbClr val="7F7F7F"/>
                </a:solidFill>
              </a:rPr>
              <a:t>domiciliées </a:t>
            </a:r>
            <a:r>
              <a:rPr lang="fr-BE" dirty="0">
                <a:solidFill>
                  <a:srgbClr val="7F7F7F"/>
                </a:solidFill>
              </a:rPr>
              <a:t>en Région de Bruxelles-Capitale ; </a:t>
            </a:r>
            <a:endParaRPr lang="fr-FR" dirty="0">
              <a:solidFill>
                <a:srgbClr val="7F7F7F"/>
              </a:solidFill>
            </a:endParaRPr>
          </a:p>
          <a:p>
            <a:pPr marL="641350" lvl="1" indent="-285750">
              <a:buFont typeface="Wingdings" charset="2"/>
              <a:buChar char="ü"/>
            </a:pPr>
            <a:r>
              <a:rPr lang="fr-FR" dirty="0" smtClean="0">
                <a:solidFill>
                  <a:srgbClr val="7F7F7F"/>
                </a:solidFill>
              </a:rPr>
              <a:t> être inscrites </a:t>
            </a:r>
            <a:r>
              <a:rPr lang="fr-FR" dirty="0">
                <a:solidFill>
                  <a:srgbClr val="7F7F7F"/>
                </a:solidFill>
              </a:rPr>
              <a:t>chez </a:t>
            </a:r>
            <a:r>
              <a:rPr lang="fr-FR" dirty="0" err="1">
                <a:solidFill>
                  <a:srgbClr val="7F7F7F"/>
                </a:solidFill>
              </a:rPr>
              <a:t>Actiris</a:t>
            </a:r>
            <a:r>
              <a:rPr lang="fr-FR" dirty="0">
                <a:solidFill>
                  <a:srgbClr val="7F7F7F"/>
                </a:solidFill>
              </a:rPr>
              <a:t> en tant que demandeur d’emploi inoccupé dans </a:t>
            </a:r>
            <a:r>
              <a:rPr lang="fr-FR" dirty="0" smtClean="0">
                <a:solidFill>
                  <a:srgbClr val="7F7F7F"/>
                </a:solidFill>
              </a:rPr>
              <a:t> l’une </a:t>
            </a:r>
            <a:r>
              <a:rPr lang="fr-FR" dirty="0">
                <a:solidFill>
                  <a:srgbClr val="7F7F7F"/>
                </a:solidFill>
              </a:rPr>
              <a:t>des catégories suivantes : </a:t>
            </a:r>
          </a:p>
          <a:p>
            <a:pPr marL="1719263" lvl="3" indent="-285750">
              <a:buFont typeface="Wingdings" charset="2"/>
              <a:buChar char="q"/>
            </a:pPr>
            <a:r>
              <a:rPr lang="fr-FR" dirty="0" smtClean="0">
                <a:solidFill>
                  <a:srgbClr val="7F7F7F"/>
                </a:solidFill>
              </a:rPr>
              <a:t>chômeur </a:t>
            </a:r>
            <a:r>
              <a:rPr lang="fr-FR" dirty="0">
                <a:solidFill>
                  <a:srgbClr val="7F7F7F"/>
                </a:solidFill>
              </a:rPr>
              <a:t>complet indemnisé (cat. 00 et 07) </a:t>
            </a:r>
          </a:p>
          <a:p>
            <a:pPr marL="1719263" lvl="3" indent="-285750">
              <a:buFont typeface="Wingdings" charset="2"/>
              <a:buChar char="q"/>
            </a:pPr>
            <a:r>
              <a:rPr lang="fr-FR" dirty="0" smtClean="0">
                <a:solidFill>
                  <a:srgbClr val="7F7F7F"/>
                </a:solidFill>
              </a:rPr>
              <a:t>demandeur </a:t>
            </a:r>
            <a:r>
              <a:rPr lang="fr-FR" dirty="0">
                <a:solidFill>
                  <a:srgbClr val="7F7F7F"/>
                </a:solidFill>
              </a:rPr>
              <a:t>d’emploi inoccupé́ en attente d’une décision de son </a:t>
            </a:r>
            <a:r>
              <a:rPr lang="fr-FR" dirty="0" smtClean="0">
                <a:solidFill>
                  <a:srgbClr val="7F7F7F"/>
                </a:solidFill>
              </a:rPr>
              <a:t>			admissibilité́ </a:t>
            </a:r>
            <a:r>
              <a:rPr lang="fr-FR" dirty="0">
                <a:solidFill>
                  <a:srgbClr val="7F7F7F"/>
                </a:solidFill>
              </a:rPr>
              <a:t>aux allocations de chômage, </a:t>
            </a:r>
          </a:p>
          <a:p>
            <a:pPr lvl="2"/>
            <a:r>
              <a:rPr lang="fr-FR" dirty="0" smtClean="0"/>
              <a:t>		</a:t>
            </a:r>
            <a:endParaRPr lang="fr-FR" dirty="0"/>
          </a:p>
        </p:txBody>
      </p:sp>
    </p:spTree>
    <p:extLst>
      <p:ext uri="{BB962C8B-B14F-4D97-AF65-F5344CB8AC3E}">
        <p14:creationId xmlns:p14="http://schemas.microsoft.com/office/powerpoint/2010/main" val="1386755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ackground_16-9_723X411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5" y="-1"/>
            <a:ext cx="9104351" cy="5173133"/>
          </a:xfrm>
          <a:prstGeom prst="rect">
            <a:avLst/>
          </a:prstGeom>
        </p:spPr>
      </p:pic>
      <p:sp>
        <p:nvSpPr>
          <p:cNvPr id="7" name="Text Box 6"/>
          <p:cNvSpPr txBox="1">
            <a:spLocks noChangeArrowheads="1"/>
          </p:cNvSpPr>
          <p:nvPr/>
        </p:nvSpPr>
        <p:spPr bwMode="auto">
          <a:xfrm>
            <a:off x="658533" y="1694030"/>
            <a:ext cx="8485467"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3500" b="1" dirty="0" smtClean="0">
                <a:solidFill>
                  <a:srgbClr val="000090"/>
                </a:solidFill>
                <a:latin typeface="Arial"/>
                <a:cs typeface="Arial"/>
              </a:rPr>
              <a:t>Actiris et ses partenaires</a:t>
            </a:r>
            <a:endParaRPr lang="fr-BE" sz="3200" b="1" dirty="0" smtClean="0">
              <a:solidFill>
                <a:srgbClr val="000090"/>
              </a:solidFill>
              <a:latin typeface="Arial"/>
              <a:cs typeface="Arial"/>
            </a:endParaRPr>
          </a:p>
          <a:p>
            <a:pPr algn="ctr">
              <a:defRPr/>
            </a:pPr>
            <a:endParaRPr lang="fr-BE" sz="3500" b="1" dirty="0" smtClean="0">
              <a:solidFill>
                <a:srgbClr val="000090"/>
              </a:solidFill>
              <a:latin typeface="Arial"/>
              <a:cs typeface="Arial"/>
            </a:endParaRPr>
          </a:p>
        </p:txBody>
      </p:sp>
    </p:spTree>
    <p:extLst>
      <p:ext uri="{BB962C8B-B14F-4D97-AF65-F5344CB8AC3E}">
        <p14:creationId xmlns:p14="http://schemas.microsoft.com/office/powerpoint/2010/main" val="1331814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Public cible</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20</a:t>
            </a:fld>
            <a:endParaRPr lang="fr-FR" dirty="0"/>
          </a:p>
        </p:txBody>
      </p:sp>
      <p:sp>
        <p:nvSpPr>
          <p:cNvPr id="10" name="Text Box 6"/>
          <p:cNvSpPr txBox="1">
            <a:spLocks noChangeArrowheads="1"/>
          </p:cNvSpPr>
          <p:nvPr/>
        </p:nvSpPr>
        <p:spPr bwMode="auto">
          <a:xfrm>
            <a:off x="596900" y="962810"/>
            <a:ext cx="8547100" cy="4031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eaLnBrk="1" fontAlgn="base" latinLnBrk="0" hangingPunct="1">
              <a:lnSpc>
                <a:spcPct val="100000"/>
              </a:lnSpc>
              <a:spcBef>
                <a:spcPct val="0"/>
              </a:spcBef>
              <a:spcAft>
                <a:spcPct val="0"/>
              </a:spcAft>
              <a:buClrTx/>
              <a:buSzTx/>
              <a:buFontTx/>
              <a:buNone/>
              <a:tabLst/>
              <a:defRPr/>
            </a:pPr>
            <a:endParaRPr kumimoji="0" lang="fr-FR" altLang="fr-FR" b="1" i="0" u="none" strike="noStrike" kern="0" cap="none" spc="0" normalizeH="0" baseline="0" noProof="0" dirty="0" smtClean="0">
              <a:ln>
                <a:noFill/>
              </a:ln>
              <a:solidFill>
                <a:schemeClr val="tx1">
                  <a:lumMod val="50000"/>
                  <a:lumOff val="50000"/>
                </a:schemeClr>
              </a:solidFill>
              <a:effectLst/>
              <a:uLnTx/>
              <a:uFillTx/>
            </a:endParaRPr>
          </a:p>
          <a:p>
            <a:pPr marL="1719263" lvl="3" indent="-285750">
              <a:buFont typeface="Wingdings" charset="2"/>
              <a:buChar char="q"/>
            </a:pPr>
            <a:r>
              <a:rPr lang="fr-FR" dirty="0" smtClean="0">
                <a:solidFill>
                  <a:schemeClr val="tx1">
                    <a:lumMod val="50000"/>
                    <a:lumOff val="50000"/>
                  </a:schemeClr>
                </a:solidFill>
              </a:rPr>
              <a:t> demandeur </a:t>
            </a:r>
            <a:r>
              <a:rPr lang="fr-FR" dirty="0">
                <a:solidFill>
                  <a:schemeClr val="tx1">
                    <a:lumMod val="50000"/>
                    <a:lumOff val="50000"/>
                  </a:schemeClr>
                </a:solidFill>
              </a:rPr>
              <a:t>d’emploi en période de préavis non presté à </a:t>
            </a:r>
            <a:r>
              <a:rPr lang="fr-FR" dirty="0" smtClean="0">
                <a:solidFill>
                  <a:schemeClr val="tx1">
                    <a:lumMod val="50000"/>
                    <a:lumOff val="50000"/>
                  </a:schemeClr>
                </a:solidFill>
              </a:rPr>
              <a:t>   condition 	qu’il </a:t>
            </a:r>
            <a:r>
              <a:rPr lang="fr-FR" dirty="0">
                <a:solidFill>
                  <a:schemeClr val="tx1">
                    <a:lumMod val="50000"/>
                    <a:lumOff val="50000"/>
                  </a:schemeClr>
                </a:solidFill>
              </a:rPr>
              <a:t>ne bénéficie pas d’un outplacement (cat. 03) </a:t>
            </a:r>
          </a:p>
          <a:p>
            <a:pPr lvl="3">
              <a:buFont typeface="Wingdings" charset="2"/>
              <a:buChar char="q"/>
            </a:pPr>
            <a:r>
              <a:rPr lang="fr-FR" dirty="0" smtClean="0">
                <a:solidFill>
                  <a:schemeClr val="tx1">
                    <a:lumMod val="50000"/>
                    <a:lumOff val="50000"/>
                  </a:schemeClr>
                </a:solidFill>
              </a:rPr>
              <a:t>demandeur </a:t>
            </a:r>
            <a:r>
              <a:rPr lang="fr-FR" dirty="0">
                <a:solidFill>
                  <a:schemeClr val="tx1">
                    <a:lumMod val="50000"/>
                    <a:lumOff val="50000"/>
                  </a:schemeClr>
                </a:solidFill>
              </a:rPr>
              <a:t>d’emploi qui bénéficie du revenu d’intégration ou d’une </a:t>
            </a:r>
            <a:r>
              <a:rPr lang="fr-FR" dirty="0" smtClean="0">
                <a:solidFill>
                  <a:schemeClr val="tx1">
                    <a:lumMod val="50000"/>
                    <a:lumOff val="50000"/>
                  </a:schemeClr>
                </a:solidFill>
              </a:rPr>
              <a:t>aide </a:t>
            </a:r>
            <a:r>
              <a:rPr lang="fr-FR" dirty="0">
                <a:solidFill>
                  <a:schemeClr val="tx1">
                    <a:lumMod val="50000"/>
                    <a:lumOff val="50000"/>
                  </a:schemeClr>
                </a:solidFill>
              </a:rPr>
              <a:t>équivalente (cat. 05) </a:t>
            </a:r>
          </a:p>
          <a:p>
            <a:pPr lvl="3">
              <a:buFont typeface="Wingdings" charset="2"/>
              <a:buChar char="q"/>
            </a:pPr>
            <a:r>
              <a:rPr lang="fr-FR" dirty="0" smtClean="0">
                <a:solidFill>
                  <a:schemeClr val="tx1">
                    <a:lumMod val="50000"/>
                    <a:lumOff val="50000"/>
                  </a:schemeClr>
                </a:solidFill>
              </a:rPr>
              <a:t>demandeur </a:t>
            </a:r>
            <a:r>
              <a:rPr lang="fr-FR" dirty="0">
                <a:solidFill>
                  <a:schemeClr val="tx1">
                    <a:lumMod val="50000"/>
                    <a:lumOff val="50000"/>
                  </a:schemeClr>
                </a:solidFill>
              </a:rPr>
              <a:t>d’emploi inscrit mais non disponible sur le </a:t>
            </a:r>
            <a:r>
              <a:rPr lang="fr-FR" dirty="0" smtClean="0">
                <a:solidFill>
                  <a:schemeClr val="tx1">
                    <a:lumMod val="50000"/>
                    <a:lumOff val="50000"/>
                  </a:schemeClr>
                </a:solidFill>
              </a:rPr>
              <a:t>marché </a:t>
            </a:r>
            <a:r>
              <a:rPr lang="fr-FR" dirty="0">
                <a:solidFill>
                  <a:schemeClr val="tx1">
                    <a:lumMod val="50000"/>
                    <a:lumOff val="50000"/>
                  </a:schemeClr>
                </a:solidFill>
              </a:rPr>
              <a:t>de  </a:t>
            </a:r>
            <a:r>
              <a:rPr lang="fr-FR" dirty="0" smtClean="0">
                <a:solidFill>
                  <a:schemeClr val="tx1">
                    <a:lumMod val="50000"/>
                    <a:lumOff val="50000"/>
                  </a:schemeClr>
                </a:solidFill>
              </a:rPr>
              <a:t>	l’emploi </a:t>
            </a:r>
            <a:r>
              <a:rPr lang="fr-FR" dirty="0">
                <a:solidFill>
                  <a:schemeClr val="tx1">
                    <a:lumMod val="50000"/>
                    <a:lumOff val="50000"/>
                  </a:schemeClr>
                </a:solidFill>
              </a:rPr>
              <a:t>(cat. 16) </a:t>
            </a:r>
          </a:p>
          <a:p>
            <a:pPr lvl="3">
              <a:buFont typeface="Wingdings" charset="2"/>
              <a:buChar char="q"/>
            </a:pPr>
            <a:r>
              <a:rPr lang="fr-FR" dirty="0" smtClean="0">
                <a:solidFill>
                  <a:schemeClr val="tx1">
                    <a:lumMod val="50000"/>
                    <a:lumOff val="50000"/>
                  </a:schemeClr>
                </a:solidFill>
              </a:rPr>
              <a:t>chômeurs </a:t>
            </a:r>
            <a:r>
              <a:rPr lang="fr-FR" dirty="0">
                <a:solidFill>
                  <a:schemeClr val="tx1">
                    <a:lumMod val="50000"/>
                    <a:lumOff val="50000"/>
                  </a:schemeClr>
                </a:solidFill>
              </a:rPr>
              <a:t>UE – export des allocations de chômage (cat. 17</a:t>
            </a:r>
            <a:r>
              <a:rPr lang="fr-FR" dirty="0" smtClean="0">
                <a:solidFill>
                  <a:schemeClr val="tx1">
                    <a:lumMod val="50000"/>
                    <a:lumOff val="50000"/>
                  </a:schemeClr>
                </a:solidFill>
              </a:rPr>
              <a:t>)	 </a:t>
            </a:r>
            <a:endParaRPr lang="fr-FR" dirty="0">
              <a:solidFill>
                <a:schemeClr val="tx1">
                  <a:lumMod val="50000"/>
                  <a:lumOff val="50000"/>
                </a:schemeClr>
              </a:solidFill>
            </a:endParaRPr>
          </a:p>
          <a:p>
            <a:pPr lvl="3">
              <a:buFont typeface="Wingdings" charset="2"/>
              <a:buChar char="q"/>
            </a:pPr>
            <a:r>
              <a:rPr lang="fr-FR" dirty="0" smtClean="0">
                <a:solidFill>
                  <a:schemeClr val="tx1">
                    <a:lumMod val="50000"/>
                    <a:lumOff val="50000"/>
                  </a:schemeClr>
                </a:solidFill>
              </a:rPr>
              <a:t>public </a:t>
            </a:r>
            <a:r>
              <a:rPr lang="fr-FR" dirty="0">
                <a:solidFill>
                  <a:schemeClr val="tx1">
                    <a:lumMod val="50000"/>
                    <a:lumOff val="50000"/>
                  </a:schemeClr>
                </a:solidFill>
              </a:rPr>
              <a:t>travaillant à mi-temps et recevant du chômage pour l’autre mi</a:t>
            </a:r>
            <a:r>
              <a:rPr lang="fr-FR" dirty="0" smtClean="0">
                <a:solidFill>
                  <a:schemeClr val="tx1">
                    <a:lumMod val="50000"/>
                    <a:lumOff val="50000"/>
                  </a:schemeClr>
                </a:solidFill>
              </a:rPr>
              <a:t>-temps </a:t>
            </a:r>
            <a:r>
              <a:rPr lang="fr-FR" dirty="0">
                <a:solidFill>
                  <a:schemeClr val="tx1">
                    <a:lumMod val="50000"/>
                    <a:lumOff val="50000"/>
                  </a:schemeClr>
                </a:solidFill>
              </a:rPr>
              <a:t>(cat 80 &amp; 82)</a:t>
            </a:r>
          </a:p>
          <a:p>
            <a:endParaRPr lang="fr-BE" i="1" dirty="0" smtClean="0"/>
          </a:p>
          <a:p>
            <a:r>
              <a:rPr lang="fr-BE" i="1" dirty="0" smtClean="0"/>
              <a:t>Informations </a:t>
            </a:r>
            <a:r>
              <a:rPr lang="fr-BE" i="1" dirty="0"/>
              <a:t>sur l’outplacement voir </a:t>
            </a:r>
            <a:r>
              <a:rPr lang="fr-BE" i="1" u="sng" dirty="0">
                <a:hlinkClick r:id="rId4"/>
              </a:rPr>
              <a:t>SPF Emploi </a:t>
            </a:r>
            <a:r>
              <a:rPr lang="fr-BE" i="1" dirty="0"/>
              <a:t> + </a:t>
            </a:r>
            <a:r>
              <a:rPr lang="fr-BE" i="1" u="sng" dirty="0">
                <a:hlinkClick r:id="rId5"/>
              </a:rPr>
              <a:t>Actiris</a:t>
            </a:r>
            <a:r>
              <a:rPr lang="fr-BE" sz="2400" dirty="0"/>
              <a:t> </a:t>
            </a:r>
            <a:endParaRPr lang="fr-FR" sz="2400" dirty="0"/>
          </a:p>
          <a:p>
            <a:pPr lvl="1">
              <a:buFont typeface="Arial" panose="020B0604020202020204" pitchFamily="34" charset="0"/>
              <a:buChar char="•"/>
            </a:pPr>
            <a:endParaRPr lang="fr-BE" dirty="0">
              <a:solidFill>
                <a:srgbClr val="000000"/>
              </a:solidFill>
            </a:endParaRPr>
          </a:p>
          <a:p>
            <a:pPr defTabSz="914400" fontAlgn="base">
              <a:spcBef>
                <a:spcPct val="0"/>
              </a:spcBef>
              <a:spcAft>
                <a:spcPct val="0"/>
              </a:spcAft>
              <a:buFontTx/>
              <a:buChar char="•"/>
              <a:defRPr/>
            </a:pPr>
            <a:endParaRPr lang="fr-FR" sz="1600" dirty="0" smtClean="0">
              <a:solidFill>
                <a:schemeClr val="bg1">
                  <a:lumMod val="50000"/>
                </a:schemeClr>
              </a:solidFill>
            </a:endParaRPr>
          </a:p>
        </p:txBody>
      </p:sp>
    </p:spTree>
    <p:extLst>
      <p:ext uri="{BB962C8B-B14F-4D97-AF65-F5344CB8AC3E}">
        <p14:creationId xmlns:p14="http://schemas.microsoft.com/office/powerpoint/2010/main" val="2753880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522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Type d’accompagnement</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21</a:t>
            </a:fld>
            <a:endParaRPr lang="fr-FR" dirty="0"/>
          </a:p>
        </p:txBody>
      </p:sp>
      <p:sp>
        <p:nvSpPr>
          <p:cNvPr id="3" name="Rectangle 2"/>
          <p:cNvSpPr/>
          <p:nvPr/>
        </p:nvSpPr>
        <p:spPr>
          <a:xfrm>
            <a:off x="406400" y="962810"/>
            <a:ext cx="8521700" cy="4247317"/>
          </a:xfrm>
          <a:prstGeom prst="rect">
            <a:avLst/>
          </a:prstGeom>
        </p:spPr>
        <p:txBody>
          <a:bodyPr wrap="square">
            <a:spAutoFit/>
          </a:bodyPr>
          <a:lstStyle/>
          <a:p>
            <a:endParaRPr lang="fr-FR" dirty="0" smtClean="0"/>
          </a:p>
          <a:p>
            <a:r>
              <a:rPr lang="fr-FR" dirty="0" smtClean="0">
                <a:solidFill>
                  <a:srgbClr val="7F7F7F"/>
                </a:solidFill>
                <a:latin typeface="Wingdings"/>
                <a:ea typeface="Wingdings"/>
                <a:cs typeface="Wingdings"/>
                <a:sym typeface="Wingdings"/>
              </a:rPr>
              <a:t></a:t>
            </a:r>
            <a:r>
              <a:rPr lang="fr-FR" dirty="0">
                <a:solidFill>
                  <a:srgbClr val="7F7F7F"/>
                </a:solidFill>
                <a:latin typeface="Arial"/>
                <a:cs typeface="Arial"/>
                <a:sym typeface="Wingdings"/>
              </a:rPr>
              <a:t> </a:t>
            </a:r>
            <a:r>
              <a:rPr lang="fr-FR" dirty="0" smtClean="0">
                <a:solidFill>
                  <a:srgbClr val="7F7F7F"/>
                </a:solidFill>
                <a:latin typeface="Arial"/>
                <a:cs typeface="Arial"/>
              </a:rPr>
              <a:t>Accompagnement </a:t>
            </a:r>
            <a:r>
              <a:rPr lang="fr-FR" dirty="0">
                <a:solidFill>
                  <a:srgbClr val="7F7F7F"/>
                </a:solidFill>
                <a:latin typeface="Arial"/>
                <a:cs typeface="Arial"/>
              </a:rPr>
              <a:t>structuré en </a:t>
            </a:r>
            <a:r>
              <a:rPr lang="fr-FR" dirty="0" smtClean="0">
                <a:solidFill>
                  <a:srgbClr val="7F7F7F"/>
                </a:solidFill>
                <a:latin typeface="Arial"/>
                <a:cs typeface="Arial"/>
              </a:rPr>
              <a:t>phases :</a:t>
            </a:r>
          </a:p>
          <a:p>
            <a:endParaRPr lang="fr-FR" dirty="0" smtClean="0">
              <a:solidFill>
                <a:srgbClr val="7F7F7F"/>
              </a:solidFill>
              <a:latin typeface="Arial"/>
              <a:cs typeface="Arial"/>
            </a:endParaRPr>
          </a:p>
          <a:p>
            <a:r>
              <a:rPr lang="fr-FR" dirty="0" smtClean="0">
                <a:solidFill>
                  <a:srgbClr val="7F7F7F"/>
                </a:solidFill>
                <a:latin typeface="Arial"/>
                <a:cs typeface="Arial"/>
              </a:rPr>
              <a:t>	</a:t>
            </a:r>
            <a:r>
              <a:rPr lang="fr-FR" dirty="0" smtClean="0">
                <a:solidFill>
                  <a:srgbClr val="7F7F7F"/>
                </a:solidFill>
                <a:latin typeface="Wingdings"/>
                <a:ea typeface="Wingdings"/>
                <a:cs typeface="Wingdings"/>
                <a:sym typeface="Wingdings"/>
              </a:rPr>
              <a:t></a:t>
            </a:r>
            <a:r>
              <a:rPr lang="fr-FR" dirty="0">
                <a:solidFill>
                  <a:srgbClr val="7F7F7F"/>
                </a:solidFill>
                <a:latin typeface="Arial"/>
                <a:cs typeface="Arial"/>
                <a:sym typeface="Wingdings"/>
              </a:rPr>
              <a:t> </a:t>
            </a:r>
            <a:r>
              <a:rPr lang="fr-FR" dirty="0" smtClean="0">
                <a:solidFill>
                  <a:srgbClr val="7F7F7F"/>
                </a:solidFill>
                <a:latin typeface="Arial"/>
                <a:cs typeface="Arial"/>
                <a:sym typeface="Wingdings"/>
              </a:rPr>
              <a:t>	</a:t>
            </a:r>
            <a:r>
              <a:rPr lang="fr-FR" dirty="0" smtClean="0">
                <a:solidFill>
                  <a:srgbClr val="7F7F7F"/>
                </a:solidFill>
                <a:latin typeface="Arial"/>
                <a:cs typeface="Arial"/>
              </a:rPr>
              <a:t>Accueil </a:t>
            </a:r>
            <a:r>
              <a:rPr lang="fr-FR" dirty="0">
                <a:solidFill>
                  <a:srgbClr val="7F7F7F"/>
                </a:solidFill>
                <a:latin typeface="Arial"/>
                <a:cs typeface="Arial"/>
              </a:rPr>
              <a:t>et analyse de la </a:t>
            </a:r>
            <a:r>
              <a:rPr lang="fr-FR" dirty="0" smtClean="0">
                <a:solidFill>
                  <a:srgbClr val="7F7F7F"/>
                </a:solidFill>
                <a:latin typeface="Arial"/>
                <a:cs typeface="Arial"/>
              </a:rPr>
              <a:t>demande (obligatoire pour tous les bénéficiaires)</a:t>
            </a:r>
            <a:endParaRPr lang="fr-FR" dirty="0">
              <a:solidFill>
                <a:srgbClr val="7F7F7F"/>
              </a:solidFill>
              <a:latin typeface="Arial"/>
              <a:cs typeface="Arial"/>
            </a:endParaRPr>
          </a:p>
          <a:p>
            <a:pPr lvl="0"/>
            <a:r>
              <a:rPr lang="fr-FR" dirty="0" smtClean="0">
                <a:solidFill>
                  <a:srgbClr val="7F7F7F"/>
                </a:solidFill>
                <a:latin typeface="Arial"/>
                <a:cs typeface="Arial"/>
              </a:rPr>
              <a:t>	</a:t>
            </a:r>
            <a:r>
              <a:rPr lang="fr-FR" dirty="0" smtClean="0">
                <a:solidFill>
                  <a:srgbClr val="7F7F7F"/>
                </a:solidFill>
                <a:latin typeface="Wingdings"/>
                <a:ea typeface="Wingdings"/>
                <a:cs typeface="Wingdings"/>
                <a:sym typeface="Wingdings"/>
              </a:rPr>
              <a:t></a:t>
            </a:r>
            <a:r>
              <a:rPr lang="fr-FR" dirty="0">
                <a:solidFill>
                  <a:srgbClr val="7F7F7F"/>
                </a:solidFill>
                <a:latin typeface="Arial"/>
                <a:cs typeface="Arial"/>
                <a:sym typeface="Wingdings"/>
              </a:rPr>
              <a:t> </a:t>
            </a:r>
            <a:r>
              <a:rPr lang="fr-FR" dirty="0" smtClean="0">
                <a:solidFill>
                  <a:srgbClr val="7F7F7F"/>
                </a:solidFill>
                <a:latin typeface="Arial"/>
                <a:cs typeface="Arial"/>
                <a:sym typeface="Wingdings"/>
              </a:rPr>
              <a:t>	</a:t>
            </a:r>
            <a:r>
              <a:rPr lang="fr-FR" dirty="0" smtClean="0">
                <a:solidFill>
                  <a:srgbClr val="7F7F7F"/>
                </a:solidFill>
                <a:latin typeface="Arial"/>
                <a:cs typeface="Arial"/>
              </a:rPr>
              <a:t>Etablissement </a:t>
            </a:r>
            <a:r>
              <a:rPr lang="fr-FR" dirty="0">
                <a:solidFill>
                  <a:srgbClr val="7F7F7F"/>
                </a:solidFill>
                <a:latin typeface="Arial"/>
                <a:cs typeface="Arial"/>
              </a:rPr>
              <a:t>d’un bilan personnel et professionnel</a:t>
            </a:r>
          </a:p>
          <a:p>
            <a:pPr lvl="0"/>
            <a:r>
              <a:rPr lang="fr-FR" dirty="0" smtClean="0">
                <a:solidFill>
                  <a:srgbClr val="7F7F7F"/>
                </a:solidFill>
                <a:latin typeface="Arial"/>
                <a:cs typeface="Arial"/>
              </a:rPr>
              <a:t>	</a:t>
            </a:r>
            <a:r>
              <a:rPr lang="fr-FR" dirty="0" smtClean="0">
                <a:solidFill>
                  <a:srgbClr val="7F7F7F"/>
                </a:solidFill>
                <a:latin typeface="Wingdings"/>
                <a:ea typeface="Wingdings"/>
                <a:cs typeface="Wingdings"/>
                <a:sym typeface="Wingdings"/>
              </a:rPr>
              <a:t>	</a:t>
            </a:r>
            <a:r>
              <a:rPr lang="fr-FR" dirty="0" smtClean="0">
                <a:solidFill>
                  <a:srgbClr val="7F7F7F"/>
                </a:solidFill>
                <a:latin typeface="Arial"/>
                <a:cs typeface="Arial"/>
              </a:rPr>
              <a:t>Elaboration </a:t>
            </a:r>
            <a:r>
              <a:rPr lang="fr-FR" dirty="0">
                <a:solidFill>
                  <a:srgbClr val="7F7F7F"/>
                </a:solidFill>
                <a:latin typeface="Arial"/>
                <a:cs typeface="Arial"/>
              </a:rPr>
              <a:t>du projet professionnel </a:t>
            </a:r>
          </a:p>
          <a:p>
            <a:r>
              <a:rPr lang="fr-FR" dirty="0" smtClean="0">
                <a:solidFill>
                  <a:srgbClr val="7F7F7F"/>
                </a:solidFill>
                <a:latin typeface="Arial"/>
                <a:cs typeface="Arial"/>
              </a:rPr>
              <a:t>	</a:t>
            </a:r>
            <a:r>
              <a:rPr lang="fr-FR" dirty="0" smtClean="0">
                <a:solidFill>
                  <a:srgbClr val="7F7F7F"/>
                </a:solidFill>
                <a:latin typeface="Wingdings"/>
                <a:ea typeface="Wingdings"/>
                <a:cs typeface="Wingdings"/>
                <a:sym typeface="Wingdings"/>
              </a:rPr>
              <a:t></a:t>
            </a:r>
            <a:r>
              <a:rPr lang="fr-FR" dirty="0">
                <a:solidFill>
                  <a:srgbClr val="7F7F7F"/>
                </a:solidFill>
                <a:latin typeface="Arial"/>
                <a:cs typeface="Arial"/>
                <a:sym typeface="Wingdings"/>
              </a:rPr>
              <a:t> </a:t>
            </a:r>
            <a:r>
              <a:rPr lang="fr-FR" dirty="0" smtClean="0">
                <a:solidFill>
                  <a:srgbClr val="7F7F7F"/>
                </a:solidFill>
                <a:latin typeface="Arial"/>
                <a:cs typeface="Arial"/>
                <a:sym typeface="Wingdings"/>
              </a:rPr>
              <a:t>	</a:t>
            </a:r>
            <a:r>
              <a:rPr lang="fr-FR" dirty="0" smtClean="0">
                <a:solidFill>
                  <a:srgbClr val="7F7F7F"/>
                </a:solidFill>
                <a:latin typeface="Arial"/>
                <a:cs typeface="Arial"/>
              </a:rPr>
              <a:t>Renforcement </a:t>
            </a:r>
            <a:r>
              <a:rPr lang="fr-FR" dirty="0">
                <a:solidFill>
                  <a:srgbClr val="7F7F7F"/>
                </a:solidFill>
                <a:latin typeface="Arial"/>
                <a:cs typeface="Arial"/>
              </a:rPr>
              <a:t>des </a:t>
            </a:r>
            <a:r>
              <a:rPr lang="fr-FR" dirty="0" smtClean="0">
                <a:solidFill>
                  <a:srgbClr val="7F7F7F"/>
                </a:solidFill>
                <a:latin typeface="Arial"/>
                <a:cs typeface="Arial"/>
              </a:rPr>
              <a:t>compétences (mise en œuvre selon les besoins du 	     		chercheur d’emploi)</a:t>
            </a:r>
            <a:endParaRPr lang="fr-FR" dirty="0">
              <a:solidFill>
                <a:srgbClr val="7F7F7F"/>
              </a:solidFill>
              <a:latin typeface="Arial"/>
              <a:cs typeface="Arial"/>
            </a:endParaRPr>
          </a:p>
          <a:p>
            <a:pPr lvl="0"/>
            <a:r>
              <a:rPr lang="fr-FR" dirty="0" smtClean="0">
                <a:solidFill>
                  <a:srgbClr val="7F7F7F"/>
                </a:solidFill>
                <a:latin typeface="Arial"/>
                <a:cs typeface="Arial"/>
              </a:rPr>
              <a:t>	</a:t>
            </a:r>
            <a:r>
              <a:rPr lang="fr-FR" dirty="0" smtClean="0">
                <a:solidFill>
                  <a:srgbClr val="7F7F7F"/>
                </a:solidFill>
                <a:latin typeface="Wingdings"/>
                <a:ea typeface="Wingdings"/>
                <a:cs typeface="Wingdings"/>
                <a:sym typeface="Wingdings"/>
              </a:rPr>
              <a:t></a:t>
            </a:r>
            <a:r>
              <a:rPr lang="fr-FR" dirty="0">
                <a:solidFill>
                  <a:srgbClr val="7F7F7F"/>
                </a:solidFill>
                <a:latin typeface="Arial"/>
                <a:cs typeface="Arial"/>
                <a:sym typeface="Wingdings"/>
              </a:rPr>
              <a:t> </a:t>
            </a:r>
            <a:r>
              <a:rPr lang="fr-FR" dirty="0" smtClean="0">
                <a:solidFill>
                  <a:srgbClr val="7F7F7F"/>
                </a:solidFill>
                <a:latin typeface="Arial"/>
                <a:cs typeface="Arial"/>
                <a:sym typeface="Wingdings"/>
              </a:rPr>
              <a:t>	</a:t>
            </a:r>
            <a:r>
              <a:rPr lang="fr-FR" dirty="0" smtClean="0">
                <a:solidFill>
                  <a:srgbClr val="7F7F7F"/>
                </a:solidFill>
                <a:latin typeface="Arial"/>
                <a:cs typeface="Arial"/>
              </a:rPr>
              <a:t>Outillage </a:t>
            </a:r>
            <a:r>
              <a:rPr lang="fr-FR" dirty="0">
                <a:solidFill>
                  <a:srgbClr val="7F7F7F"/>
                </a:solidFill>
                <a:latin typeface="Arial"/>
                <a:cs typeface="Arial"/>
              </a:rPr>
              <a:t>et accompagnement à la recherche </a:t>
            </a:r>
            <a:r>
              <a:rPr lang="fr-FR" dirty="0" smtClean="0">
                <a:solidFill>
                  <a:srgbClr val="7F7F7F"/>
                </a:solidFill>
                <a:latin typeface="Arial"/>
                <a:cs typeface="Arial"/>
              </a:rPr>
              <a:t>d’emploi</a:t>
            </a:r>
          </a:p>
          <a:p>
            <a:endParaRPr lang="fr-FR" dirty="0" smtClean="0">
              <a:solidFill>
                <a:srgbClr val="7F7F7F"/>
              </a:solidFill>
              <a:latin typeface="Arial"/>
              <a:cs typeface="Arial"/>
            </a:endParaRPr>
          </a:p>
          <a:p>
            <a:pPr marL="285750" indent="-285750">
              <a:buFont typeface="Wingdings" charset="0"/>
              <a:buChar char="u"/>
            </a:pPr>
            <a:r>
              <a:rPr lang="fr-FR" dirty="0" smtClean="0">
                <a:solidFill>
                  <a:srgbClr val="7F7F7F"/>
                </a:solidFill>
                <a:latin typeface="Arial"/>
                <a:cs typeface="Arial"/>
              </a:rPr>
              <a:t>L’articulation des phases n’est </a:t>
            </a:r>
            <a:r>
              <a:rPr lang="fr-FR" dirty="0">
                <a:solidFill>
                  <a:srgbClr val="7F7F7F"/>
                </a:solidFill>
                <a:latin typeface="Arial"/>
                <a:cs typeface="Arial"/>
              </a:rPr>
              <a:t>pas </a:t>
            </a:r>
            <a:r>
              <a:rPr lang="fr-FR" dirty="0" smtClean="0">
                <a:solidFill>
                  <a:srgbClr val="7F7F7F"/>
                </a:solidFill>
                <a:latin typeface="Arial"/>
                <a:cs typeface="Arial"/>
              </a:rPr>
              <a:t>linéaire</a:t>
            </a:r>
            <a:r>
              <a:rPr lang="fr-FR" dirty="0">
                <a:solidFill>
                  <a:srgbClr val="7F7F7F"/>
                </a:solidFill>
                <a:latin typeface="Arial"/>
                <a:cs typeface="Arial"/>
              </a:rPr>
              <a:t> </a:t>
            </a:r>
            <a:r>
              <a:rPr lang="fr-FR" dirty="0" smtClean="0">
                <a:solidFill>
                  <a:srgbClr val="7F7F7F"/>
                </a:solidFill>
                <a:latin typeface="Arial"/>
                <a:cs typeface="Arial"/>
              </a:rPr>
              <a:t>: elles peuvent </a:t>
            </a:r>
            <a:r>
              <a:rPr lang="fr-FR" dirty="0">
                <a:solidFill>
                  <a:srgbClr val="7F7F7F"/>
                </a:solidFill>
                <a:latin typeface="Arial"/>
                <a:cs typeface="Arial"/>
              </a:rPr>
              <a:t>être menées parallèlement, ou se recouper sous </a:t>
            </a:r>
            <a:r>
              <a:rPr lang="fr-FR" dirty="0" smtClean="0">
                <a:solidFill>
                  <a:srgbClr val="7F7F7F"/>
                </a:solidFill>
                <a:latin typeface="Arial"/>
                <a:cs typeface="Arial"/>
              </a:rPr>
              <a:t>certains </a:t>
            </a:r>
            <a:r>
              <a:rPr lang="fr-FR" dirty="0">
                <a:solidFill>
                  <a:srgbClr val="7F7F7F"/>
                </a:solidFill>
                <a:latin typeface="Arial"/>
                <a:cs typeface="Arial"/>
              </a:rPr>
              <a:t>de leurs aspects</a:t>
            </a:r>
            <a:r>
              <a:rPr lang="fr-FR" dirty="0" smtClean="0">
                <a:solidFill>
                  <a:srgbClr val="7F7F7F"/>
                </a:solidFill>
                <a:latin typeface="Arial"/>
                <a:cs typeface="Arial"/>
              </a:rPr>
              <a:t>.</a:t>
            </a:r>
            <a:endParaRPr lang="fr-FR" sz="2400" dirty="0">
              <a:solidFill>
                <a:srgbClr val="7F7F7F"/>
              </a:solidFill>
              <a:latin typeface="Arial"/>
              <a:cs typeface="Arial"/>
            </a:endParaRPr>
          </a:p>
          <a:p>
            <a:pPr lvl="0"/>
            <a:endParaRPr lang="fr-FR" dirty="0">
              <a:solidFill>
                <a:srgbClr val="7F7F7F"/>
              </a:solidFill>
              <a:latin typeface="Arial"/>
              <a:cs typeface="Arial"/>
            </a:endParaRPr>
          </a:p>
          <a:p>
            <a:r>
              <a:rPr lang="fr-FR" dirty="0" smtClean="0">
                <a:solidFill>
                  <a:srgbClr val="7F7F7F"/>
                </a:solidFill>
                <a:latin typeface="Wingdings"/>
                <a:ea typeface="Wingdings"/>
                <a:cs typeface="Wingdings"/>
                <a:sym typeface="Wingdings"/>
              </a:rPr>
              <a:t> </a:t>
            </a:r>
            <a:r>
              <a:rPr lang="fr-FR" dirty="0" smtClean="0">
                <a:solidFill>
                  <a:srgbClr val="7F7F7F"/>
                </a:solidFill>
                <a:latin typeface="Arial"/>
                <a:cs typeface="Arial"/>
              </a:rPr>
              <a:t>La </a:t>
            </a:r>
            <a:r>
              <a:rPr lang="fr-FR" dirty="0">
                <a:solidFill>
                  <a:srgbClr val="7F7F7F"/>
                </a:solidFill>
                <a:latin typeface="Arial"/>
                <a:cs typeface="Arial"/>
              </a:rPr>
              <a:t>durée maximale d’un accompagnement se limite à 12 mois, avec </a:t>
            </a:r>
            <a:r>
              <a:rPr lang="fr-FR" dirty="0" smtClean="0">
                <a:solidFill>
                  <a:srgbClr val="7F7F7F"/>
                </a:solidFill>
                <a:latin typeface="Arial"/>
                <a:cs typeface="Arial"/>
              </a:rPr>
              <a:t>  	prolongation </a:t>
            </a:r>
            <a:r>
              <a:rPr lang="fr-FR" dirty="0">
                <a:solidFill>
                  <a:srgbClr val="7F7F7F"/>
                </a:solidFill>
                <a:latin typeface="Arial"/>
                <a:cs typeface="Arial"/>
              </a:rPr>
              <a:t>possible de 6 mois.</a:t>
            </a:r>
          </a:p>
        </p:txBody>
      </p:sp>
    </p:spTree>
    <p:extLst>
      <p:ext uri="{BB962C8B-B14F-4D97-AF65-F5344CB8AC3E}">
        <p14:creationId xmlns:p14="http://schemas.microsoft.com/office/powerpoint/2010/main" val="323487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Accompagnement de qualité</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22</a:t>
            </a:fld>
            <a:endParaRPr lang="fr-FR" dirty="0"/>
          </a:p>
        </p:txBody>
      </p:sp>
      <p:sp>
        <p:nvSpPr>
          <p:cNvPr id="10" name="Text Box 6"/>
          <p:cNvSpPr txBox="1">
            <a:spLocks noChangeArrowheads="1"/>
          </p:cNvSpPr>
          <p:nvPr/>
        </p:nvSpPr>
        <p:spPr bwMode="auto">
          <a:xfrm>
            <a:off x="596901" y="1405523"/>
            <a:ext cx="8343899"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0" indent="0"/>
            <a:r>
              <a:rPr lang="fr-BE" dirty="0" smtClean="0">
                <a:solidFill>
                  <a:srgbClr val="6D6E71"/>
                </a:solidFill>
                <a:latin typeface="Wingdings"/>
                <a:ea typeface="Wingdings"/>
                <a:cs typeface="Wingdings"/>
                <a:sym typeface="Wingdings"/>
              </a:rPr>
              <a:t> </a:t>
            </a:r>
            <a:r>
              <a:rPr lang="fr-BE" dirty="0" smtClean="0">
                <a:solidFill>
                  <a:srgbClr val="6D6E71"/>
                </a:solidFill>
              </a:rPr>
              <a:t>La </a:t>
            </a:r>
            <a:r>
              <a:rPr lang="fr-BE" dirty="0">
                <a:solidFill>
                  <a:srgbClr val="6D6E71"/>
                </a:solidFill>
              </a:rPr>
              <a:t>méthodologie est libre mais doit reposer sur certains principes :</a:t>
            </a:r>
          </a:p>
          <a:p>
            <a:pPr marL="742950" lvl="1" indent="-285750">
              <a:buFont typeface="Arial" charset="0"/>
              <a:buChar char="•"/>
            </a:pPr>
            <a:endParaRPr lang="fr-BE" dirty="0">
              <a:solidFill>
                <a:srgbClr val="6D6E71"/>
              </a:solidFill>
            </a:endParaRPr>
          </a:p>
          <a:p>
            <a:pPr marL="457200" lvl="1" indent="0"/>
            <a:r>
              <a:rPr lang="fr-BE" dirty="0" smtClean="0">
                <a:solidFill>
                  <a:srgbClr val="6D6E71"/>
                </a:solidFill>
                <a:latin typeface="Wingdings"/>
                <a:ea typeface="Wingdings"/>
                <a:cs typeface="Wingdings"/>
                <a:sym typeface="Wingdings"/>
              </a:rPr>
              <a:t></a:t>
            </a:r>
            <a:r>
              <a:rPr lang="fr-BE" dirty="0">
                <a:solidFill>
                  <a:srgbClr val="6D6E71"/>
                </a:solidFill>
                <a:sym typeface="Wingdings"/>
              </a:rPr>
              <a:t> </a:t>
            </a:r>
            <a:r>
              <a:rPr lang="fr-BE" dirty="0" smtClean="0">
                <a:solidFill>
                  <a:srgbClr val="6D6E71"/>
                </a:solidFill>
              </a:rPr>
              <a:t>Accompagnement </a:t>
            </a:r>
            <a:r>
              <a:rPr lang="fr-BE" dirty="0">
                <a:solidFill>
                  <a:srgbClr val="6D6E71"/>
                </a:solidFill>
              </a:rPr>
              <a:t>personnalisé</a:t>
            </a:r>
          </a:p>
          <a:p>
            <a:pPr marL="457200" lvl="1" indent="0"/>
            <a:r>
              <a:rPr lang="fr-BE" dirty="0" smtClean="0">
                <a:solidFill>
                  <a:srgbClr val="6D6E71"/>
                </a:solidFill>
                <a:latin typeface="Wingdings"/>
                <a:ea typeface="Wingdings"/>
                <a:cs typeface="Wingdings"/>
                <a:sym typeface="Wingdings"/>
              </a:rPr>
              <a:t></a:t>
            </a:r>
            <a:r>
              <a:rPr lang="fr-BE" dirty="0">
                <a:solidFill>
                  <a:srgbClr val="6D6E71"/>
                </a:solidFill>
                <a:sym typeface="Wingdings"/>
              </a:rPr>
              <a:t> </a:t>
            </a:r>
            <a:r>
              <a:rPr lang="fr-BE" dirty="0" smtClean="0">
                <a:solidFill>
                  <a:srgbClr val="6D6E71"/>
                </a:solidFill>
              </a:rPr>
              <a:t>Valorisation </a:t>
            </a:r>
            <a:r>
              <a:rPr lang="fr-BE" dirty="0">
                <a:solidFill>
                  <a:srgbClr val="6D6E71"/>
                </a:solidFill>
              </a:rPr>
              <a:t>de la personne</a:t>
            </a:r>
          </a:p>
          <a:p>
            <a:pPr marL="457200" lvl="1" indent="0"/>
            <a:r>
              <a:rPr lang="fr-BE" dirty="0" smtClean="0">
                <a:solidFill>
                  <a:srgbClr val="6D6E71"/>
                </a:solidFill>
                <a:latin typeface="Wingdings"/>
                <a:ea typeface="Wingdings"/>
                <a:cs typeface="Wingdings"/>
                <a:sym typeface="Wingdings"/>
              </a:rPr>
              <a:t></a:t>
            </a:r>
            <a:r>
              <a:rPr lang="fr-BE" dirty="0">
                <a:solidFill>
                  <a:srgbClr val="6D6E71"/>
                </a:solidFill>
                <a:sym typeface="Wingdings"/>
              </a:rPr>
              <a:t> </a:t>
            </a:r>
            <a:r>
              <a:rPr lang="fr-BE" dirty="0" smtClean="0">
                <a:solidFill>
                  <a:srgbClr val="6D6E71"/>
                </a:solidFill>
              </a:rPr>
              <a:t>Focalisation </a:t>
            </a:r>
            <a:r>
              <a:rPr lang="fr-BE" dirty="0">
                <a:solidFill>
                  <a:srgbClr val="6D6E71"/>
                </a:solidFill>
              </a:rPr>
              <a:t>sur les compétences et les talents</a:t>
            </a:r>
          </a:p>
          <a:p>
            <a:pPr marL="457200" lvl="1" indent="0"/>
            <a:r>
              <a:rPr lang="fr-BE" dirty="0" smtClean="0">
                <a:solidFill>
                  <a:srgbClr val="6D6E71"/>
                </a:solidFill>
                <a:latin typeface="Wingdings"/>
                <a:ea typeface="Wingdings"/>
                <a:cs typeface="Wingdings"/>
                <a:sym typeface="Wingdings"/>
              </a:rPr>
              <a:t></a:t>
            </a:r>
            <a:r>
              <a:rPr lang="fr-BE" dirty="0">
                <a:solidFill>
                  <a:srgbClr val="6D6E71"/>
                </a:solidFill>
                <a:sym typeface="Wingdings"/>
              </a:rPr>
              <a:t> </a:t>
            </a:r>
            <a:r>
              <a:rPr lang="fr-BE" dirty="0" smtClean="0">
                <a:solidFill>
                  <a:srgbClr val="6D6E71"/>
                </a:solidFill>
              </a:rPr>
              <a:t>Appropriation </a:t>
            </a:r>
            <a:r>
              <a:rPr lang="fr-BE" dirty="0">
                <a:solidFill>
                  <a:srgbClr val="6D6E71"/>
                </a:solidFill>
              </a:rPr>
              <a:t>réelle des résultats acquis</a:t>
            </a:r>
          </a:p>
          <a:p>
            <a:pPr marL="457200" lvl="1" indent="0"/>
            <a:r>
              <a:rPr lang="fr-BE" dirty="0" smtClean="0">
                <a:solidFill>
                  <a:srgbClr val="6D6E71"/>
                </a:solidFill>
                <a:latin typeface="Wingdings"/>
                <a:ea typeface="Wingdings"/>
                <a:cs typeface="Wingdings"/>
                <a:sym typeface="Wingdings"/>
              </a:rPr>
              <a:t></a:t>
            </a:r>
            <a:r>
              <a:rPr lang="fr-BE" dirty="0">
                <a:solidFill>
                  <a:srgbClr val="6D6E71"/>
                </a:solidFill>
                <a:sym typeface="Wingdings"/>
              </a:rPr>
              <a:t> </a:t>
            </a:r>
            <a:r>
              <a:rPr lang="fr-BE" dirty="0" smtClean="0">
                <a:solidFill>
                  <a:srgbClr val="6D6E71"/>
                </a:solidFill>
              </a:rPr>
              <a:t>Autonomisation </a:t>
            </a:r>
            <a:r>
              <a:rPr lang="fr-BE" dirty="0">
                <a:solidFill>
                  <a:srgbClr val="6D6E71"/>
                </a:solidFill>
              </a:rPr>
              <a:t>et responsabilisation du bénéficiaire</a:t>
            </a:r>
          </a:p>
          <a:p>
            <a:pPr marL="457200" lvl="1" indent="0"/>
            <a:r>
              <a:rPr lang="fr-BE" dirty="0" smtClean="0">
                <a:solidFill>
                  <a:srgbClr val="6D6E71"/>
                </a:solidFill>
                <a:latin typeface="Wingdings"/>
                <a:ea typeface="Wingdings"/>
                <a:cs typeface="Wingdings"/>
                <a:sym typeface="Wingdings"/>
              </a:rPr>
              <a:t></a:t>
            </a:r>
            <a:r>
              <a:rPr lang="fr-BE" dirty="0">
                <a:solidFill>
                  <a:srgbClr val="6D6E71"/>
                </a:solidFill>
                <a:sym typeface="Wingdings"/>
              </a:rPr>
              <a:t> </a:t>
            </a:r>
            <a:r>
              <a:rPr lang="fr-BE" dirty="0" smtClean="0">
                <a:solidFill>
                  <a:srgbClr val="6D6E71"/>
                </a:solidFill>
              </a:rPr>
              <a:t>Transparence </a:t>
            </a:r>
            <a:r>
              <a:rPr lang="fr-BE" dirty="0">
                <a:solidFill>
                  <a:srgbClr val="6D6E71"/>
                </a:solidFill>
              </a:rPr>
              <a:t>et  confidentialité</a:t>
            </a:r>
          </a:p>
          <a:p>
            <a:pPr marL="457200" lvl="1" indent="0"/>
            <a:r>
              <a:rPr lang="fr-BE" dirty="0" smtClean="0">
                <a:solidFill>
                  <a:srgbClr val="6D6E71"/>
                </a:solidFill>
                <a:latin typeface="Wingdings"/>
                <a:ea typeface="Wingdings"/>
                <a:cs typeface="Wingdings"/>
                <a:sym typeface="Wingdings"/>
              </a:rPr>
              <a:t></a:t>
            </a:r>
            <a:r>
              <a:rPr lang="fr-BE" dirty="0">
                <a:solidFill>
                  <a:srgbClr val="6D6E71"/>
                </a:solidFill>
                <a:sym typeface="Wingdings"/>
              </a:rPr>
              <a:t> </a:t>
            </a:r>
            <a:r>
              <a:rPr lang="fr-BE" dirty="0" smtClean="0">
                <a:solidFill>
                  <a:srgbClr val="6D6E71"/>
                </a:solidFill>
              </a:rPr>
              <a:t>Égalité </a:t>
            </a:r>
            <a:r>
              <a:rPr lang="fr-BE" dirty="0">
                <a:solidFill>
                  <a:srgbClr val="6D6E71"/>
                </a:solidFill>
              </a:rPr>
              <a:t>de traitement</a:t>
            </a:r>
          </a:p>
          <a:p>
            <a:pPr marL="742950" lvl="1" indent="-285750">
              <a:buFont typeface="Arial" charset="0"/>
              <a:buChar char="•"/>
            </a:pPr>
            <a:endParaRPr lang="fr-BE" dirty="0">
              <a:solidFill>
                <a:srgbClr val="6D6E71"/>
              </a:solidFill>
            </a:endParaRPr>
          </a:p>
          <a:p>
            <a:pPr marL="0" indent="0"/>
            <a:r>
              <a:rPr lang="fr-BE" dirty="0" smtClean="0">
                <a:solidFill>
                  <a:srgbClr val="6D6E71"/>
                </a:solidFill>
                <a:latin typeface="Wingdings"/>
                <a:ea typeface="Wingdings"/>
                <a:cs typeface="Wingdings"/>
                <a:sym typeface="Wingdings"/>
              </a:rPr>
              <a:t></a:t>
            </a:r>
            <a:r>
              <a:rPr lang="fr-BE" dirty="0">
                <a:solidFill>
                  <a:srgbClr val="6D6E71"/>
                </a:solidFill>
                <a:sym typeface="Wingdings"/>
              </a:rPr>
              <a:t> </a:t>
            </a:r>
            <a:r>
              <a:rPr lang="fr-BE" dirty="0" smtClean="0">
                <a:solidFill>
                  <a:srgbClr val="6D6E71"/>
                </a:solidFill>
                <a:sym typeface="Wingdings"/>
              </a:rPr>
              <a:t>	</a:t>
            </a:r>
            <a:r>
              <a:rPr lang="fr-BE" dirty="0" smtClean="0">
                <a:solidFill>
                  <a:srgbClr val="6D6E71"/>
                </a:solidFill>
              </a:rPr>
              <a:t>La </a:t>
            </a:r>
            <a:r>
              <a:rPr lang="fr-BE" dirty="0">
                <a:solidFill>
                  <a:srgbClr val="6D6E71"/>
                </a:solidFill>
              </a:rPr>
              <a:t>méthodologie </a:t>
            </a:r>
            <a:r>
              <a:rPr lang="fr-BE" dirty="0" smtClean="0">
                <a:solidFill>
                  <a:srgbClr val="6D6E71"/>
                </a:solidFill>
              </a:rPr>
              <a:t>ainsi que les outils utilisés doivent </a:t>
            </a:r>
            <a:r>
              <a:rPr lang="fr-BE" dirty="0">
                <a:solidFill>
                  <a:srgbClr val="6D6E71"/>
                </a:solidFill>
              </a:rPr>
              <a:t>être </a:t>
            </a:r>
            <a:r>
              <a:rPr lang="fr-BE" dirty="0" smtClean="0">
                <a:solidFill>
                  <a:srgbClr val="6D6E71"/>
                </a:solidFill>
              </a:rPr>
              <a:t>décrits </a:t>
            </a:r>
            <a:r>
              <a:rPr lang="fr-BE" dirty="0">
                <a:solidFill>
                  <a:srgbClr val="6D6E71"/>
                </a:solidFill>
              </a:rPr>
              <a:t>de manière </a:t>
            </a:r>
            <a:r>
              <a:rPr lang="fr-BE" dirty="0" smtClean="0">
                <a:solidFill>
                  <a:srgbClr val="6D6E71"/>
                </a:solidFill>
              </a:rPr>
              <a:t>	précise </a:t>
            </a:r>
            <a:r>
              <a:rPr lang="fr-BE" dirty="0">
                <a:solidFill>
                  <a:srgbClr val="6D6E71"/>
                </a:solidFill>
              </a:rPr>
              <a:t>et compréhensible </a:t>
            </a:r>
            <a:r>
              <a:rPr lang="fr-BE" dirty="0" smtClean="0">
                <a:solidFill>
                  <a:srgbClr val="6D6E71"/>
                </a:solidFill>
              </a:rPr>
              <a:t>dans </a:t>
            </a:r>
            <a:r>
              <a:rPr lang="fr-BE" dirty="0">
                <a:solidFill>
                  <a:srgbClr val="6D6E71"/>
                </a:solidFill>
              </a:rPr>
              <a:t>le dossier de candidature</a:t>
            </a:r>
          </a:p>
        </p:txBody>
      </p:sp>
    </p:spTree>
    <p:extLst>
      <p:ext uri="{BB962C8B-B14F-4D97-AF65-F5344CB8AC3E}">
        <p14:creationId xmlns:p14="http://schemas.microsoft.com/office/powerpoint/2010/main" val="3051280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Méthodologie</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23</a:t>
            </a:fld>
            <a:endParaRPr lang="fr-FR" dirty="0"/>
          </a:p>
        </p:txBody>
      </p:sp>
      <p:sp>
        <p:nvSpPr>
          <p:cNvPr id="2" name="Rectangle 1"/>
          <p:cNvSpPr/>
          <p:nvPr/>
        </p:nvSpPr>
        <p:spPr>
          <a:xfrm>
            <a:off x="457200" y="1490692"/>
            <a:ext cx="8280400" cy="2031325"/>
          </a:xfrm>
          <a:prstGeom prst="rect">
            <a:avLst/>
          </a:prstGeom>
        </p:spPr>
        <p:txBody>
          <a:bodyPr wrap="square">
            <a:spAutoFit/>
          </a:bodyPr>
          <a:lstStyle/>
          <a:p>
            <a:r>
              <a:rPr lang="fr-BE" dirty="0" smtClean="0">
                <a:solidFill>
                  <a:srgbClr val="6D6E71"/>
                </a:solidFill>
                <a:latin typeface="Wingdings"/>
                <a:ea typeface="Wingdings"/>
                <a:cs typeface="Wingdings"/>
                <a:sym typeface="Wingdings"/>
              </a:rPr>
              <a:t> </a:t>
            </a:r>
            <a:r>
              <a:rPr lang="fr-BE" dirty="0" smtClean="0">
                <a:solidFill>
                  <a:srgbClr val="7F7F7F"/>
                </a:solidFill>
                <a:latin typeface="Arial"/>
                <a:cs typeface="Arial"/>
              </a:rPr>
              <a:t>Les </a:t>
            </a:r>
            <a:r>
              <a:rPr lang="fr-BE" dirty="0">
                <a:solidFill>
                  <a:srgbClr val="7F7F7F"/>
                </a:solidFill>
                <a:latin typeface="Arial"/>
                <a:cs typeface="Arial"/>
              </a:rPr>
              <a:t>actions concrètes proposées, leur durée et les méthodes utilisées dans </a:t>
            </a:r>
            <a:r>
              <a:rPr lang="fr-BE" dirty="0" smtClean="0">
                <a:solidFill>
                  <a:srgbClr val="7F7F7F"/>
                </a:solidFill>
                <a:latin typeface="Arial"/>
                <a:cs typeface="Arial"/>
              </a:rPr>
              <a:t>	le </a:t>
            </a:r>
            <a:r>
              <a:rPr lang="fr-BE" dirty="0">
                <a:solidFill>
                  <a:srgbClr val="7F7F7F"/>
                </a:solidFill>
                <a:latin typeface="Arial"/>
                <a:cs typeface="Arial"/>
              </a:rPr>
              <a:t>projet sont proposées par les opérateurs, qui en démontreront la </a:t>
            </a:r>
            <a:r>
              <a:rPr lang="fr-BE" dirty="0" smtClean="0">
                <a:solidFill>
                  <a:srgbClr val="7F7F7F"/>
                </a:solidFill>
                <a:latin typeface="Arial"/>
                <a:cs typeface="Arial"/>
              </a:rPr>
              <a:t>	pertinence </a:t>
            </a:r>
            <a:r>
              <a:rPr lang="fr-BE" dirty="0">
                <a:solidFill>
                  <a:srgbClr val="7F7F7F"/>
                </a:solidFill>
                <a:latin typeface="Arial"/>
                <a:cs typeface="Arial"/>
              </a:rPr>
              <a:t>et l’efficacité dans le dossier de candidature. </a:t>
            </a:r>
            <a:endParaRPr lang="fr-BE" dirty="0" smtClean="0">
              <a:solidFill>
                <a:srgbClr val="7F7F7F"/>
              </a:solidFill>
              <a:latin typeface="Arial"/>
              <a:cs typeface="Arial"/>
            </a:endParaRPr>
          </a:p>
          <a:p>
            <a:endParaRPr lang="fr-FR" dirty="0">
              <a:solidFill>
                <a:srgbClr val="7F7F7F"/>
              </a:solidFill>
              <a:latin typeface="Arial"/>
              <a:cs typeface="Arial"/>
            </a:endParaRPr>
          </a:p>
          <a:p>
            <a:r>
              <a:rPr lang="fr-BE" dirty="0" smtClean="0">
                <a:solidFill>
                  <a:srgbClr val="6D6E71"/>
                </a:solidFill>
                <a:latin typeface="Wingdings"/>
                <a:ea typeface="Wingdings"/>
                <a:cs typeface="Wingdings"/>
                <a:sym typeface="Wingdings"/>
              </a:rPr>
              <a:t> </a:t>
            </a:r>
            <a:r>
              <a:rPr lang="fr-FR" dirty="0" smtClean="0">
                <a:solidFill>
                  <a:srgbClr val="7F7F7F"/>
                </a:solidFill>
                <a:latin typeface="Arial"/>
                <a:cs typeface="Arial"/>
              </a:rPr>
              <a:t>L’opérateur </a:t>
            </a:r>
            <a:r>
              <a:rPr lang="fr-FR" dirty="0">
                <a:solidFill>
                  <a:srgbClr val="7F7F7F"/>
                </a:solidFill>
                <a:latin typeface="Arial"/>
                <a:cs typeface="Arial"/>
              </a:rPr>
              <a:t>peut adapter sa méthodologie/son approche en fonction des </a:t>
            </a:r>
            <a:r>
              <a:rPr lang="fr-FR" dirty="0" smtClean="0">
                <a:solidFill>
                  <a:srgbClr val="7F7F7F"/>
                </a:solidFill>
                <a:latin typeface="Arial"/>
                <a:cs typeface="Arial"/>
              </a:rPr>
              <a:t>	besoins </a:t>
            </a:r>
            <a:r>
              <a:rPr lang="fr-FR" dirty="0">
                <a:solidFill>
                  <a:srgbClr val="7F7F7F"/>
                </a:solidFill>
                <a:latin typeface="Arial"/>
                <a:cs typeface="Arial"/>
              </a:rPr>
              <a:t>du chercheur d’emploi et d’</a:t>
            </a:r>
            <a:r>
              <a:rPr lang="fr-FR" dirty="0" err="1">
                <a:solidFill>
                  <a:srgbClr val="7F7F7F"/>
                </a:solidFill>
                <a:latin typeface="Arial"/>
                <a:cs typeface="Arial"/>
              </a:rPr>
              <a:t>Actiris</a:t>
            </a:r>
            <a:r>
              <a:rPr lang="fr-FR" dirty="0">
                <a:solidFill>
                  <a:srgbClr val="7F7F7F"/>
                </a:solidFill>
                <a:latin typeface="Arial"/>
                <a:cs typeface="Arial"/>
              </a:rPr>
              <a:t> dans le but de maximaliser </a:t>
            </a:r>
            <a:r>
              <a:rPr lang="fr-FR" dirty="0" smtClean="0">
                <a:solidFill>
                  <a:srgbClr val="7F7F7F"/>
                </a:solidFill>
                <a:latin typeface="Arial"/>
                <a:cs typeface="Arial"/>
              </a:rPr>
              <a:t>	l’impact </a:t>
            </a:r>
            <a:r>
              <a:rPr lang="fr-FR" dirty="0">
                <a:solidFill>
                  <a:srgbClr val="7F7F7F"/>
                </a:solidFill>
                <a:latin typeface="Arial"/>
                <a:cs typeface="Arial"/>
              </a:rPr>
              <a:t>positif des actions réalisées. </a:t>
            </a:r>
          </a:p>
        </p:txBody>
      </p:sp>
    </p:spTree>
    <p:extLst>
      <p:ext uri="{BB962C8B-B14F-4D97-AF65-F5344CB8AC3E}">
        <p14:creationId xmlns:p14="http://schemas.microsoft.com/office/powerpoint/2010/main" val="2582566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Financement : montant maximal de la subvention</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24</a:t>
            </a:fld>
            <a:endParaRPr lang="fr-FR" dirty="0"/>
          </a:p>
        </p:txBody>
      </p:sp>
      <p:sp>
        <p:nvSpPr>
          <p:cNvPr id="2" name="Rectangle 1"/>
          <p:cNvSpPr/>
          <p:nvPr/>
        </p:nvSpPr>
        <p:spPr>
          <a:xfrm>
            <a:off x="163665" y="1585110"/>
            <a:ext cx="8624735" cy="2308324"/>
          </a:xfrm>
          <a:prstGeom prst="rect">
            <a:avLst/>
          </a:prstGeom>
        </p:spPr>
        <p:txBody>
          <a:bodyPr wrap="square">
            <a:spAutoFit/>
          </a:bodyPr>
          <a:lstStyle/>
          <a:p>
            <a:r>
              <a:rPr lang="fr-FR" dirty="0" smtClean="0">
                <a:solidFill>
                  <a:srgbClr val="7F7F7F"/>
                </a:solidFill>
                <a:latin typeface="Arial"/>
                <a:cs typeface="Arial"/>
              </a:rPr>
              <a:t>Dans </a:t>
            </a:r>
            <a:r>
              <a:rPr lang="fr-FR" dirty="0">
                <a:solidFill>
                  <a:srgbClr val="7F7F7F"/>
                </a:solidFill>
                <a:latin typeface="Arial"/>
                <a:cs typeface="Arial"/>
              </a:rPr>
              <a:t>les limites des crédits disponibles inscrits à cet effet dans son budget, </a:t>
            </a:r>
            <a:r>
              <a:rPr lang="fr-FR" dirty="0" err="1">
                <a:solidFill>
                  <a:srgbClr val="7F7F7F"/>
                </a:solidFill>
                <a:latin typeface="Arial"/>
                <a:cs typeface="Arial"/>
              </a:rPr>
              <a:t>Actiris</a:t>
            </a:r>
            <a:r>
              <a:rPr lang="fr-FR" dirty="0">
                <a:solidFill>
                  <a:srgbClr val="7F7F7F"/>
                </a:solidFill>
                <a:latin typeface="Arial"/>
                <a:cs typeface="Arial"/>
              </a:rPr>
              <a:t> octroie au partenaire une subvention annuelle pour couvrir les dépenses relatives à l’exécution du présent appel à projets par l’intermédiaire d’un financement calculé sur base d’un forfait </a:t>
            </a:r>
            <a:r>
              <a:rPr lang="fr-FR" dirty="0" smtClean="0">
                <a:solidFill>
                  <a:srgbClr val="7F7F7F"/>
                </a:solidFill>
                <a:latin typeface="Arial"/>
                <a:cs typeface="Arial"/>
              </a:rPr>
              <a:t>salarial</a:t>
            </a:r>
            <a:r>
              <a:rPr lang="fr-FR" dirty="0">
                <a:solidFill>
                  <a:srgbClr val="7F7F7F"/>
                </a:solidFill>
                <a:latin typeface="Arial"/>
                <a:cs typeface="Arial"/>
              </a:rPr>
              <a:t> =</a:t>
            </a:r>
            <a:endParaRPr lang="fr-FR" dirty="0" smtClean="0">
              <a:solidFill>
                <a:srgbClr val="7F7F7F"/>
              </a:solidFill>
              <a:latin typeface="Arial"/>
              <a:cs typeface="Arial"/>
            </a:endParaRPr>
          </a:p>
          <a:p>
            <a:endParaRPr lang="fr-FR" b="1" dirty="0">
              <a:solidFill>
                <a:schemeClr val="tx2"/>
              </a:solidFill>
            </a:endParaRPr>
          </a:p>
          <a:p>
            <a:pPr algn="ctr"/>
            <a:r>
              <a:rPr lang="fr-FR" b="1" dirty="0">
                <a:solidFill>
                  <a:schemeClr val="tx2"/>
                </a:solidFill>
              </a:rPr>
              <a:t>75.478 EUR par Equivalent Temps Plein (ETP) </a:t>
            </a:r>
            <a:r>
              <a:rPr lang="fr-FR" b="1" dirty="0" smtClean="0">
                <a:solidFill>
                  <a:schemeClr val="tx2"/>
                </a:solidFill>
              </a:rPr>
              <a:t>réalisant directement </a:t>
            </a:r>
            <a:r>
              <a:rPr lang="fr-FR" b="1" dirty="0">
                <a:solidFill>
                  <a:schemeClr val="tx2"/>
                </a:solidFill>
              </a:rPr>
              <a:t>les actions </a:t>
            </a:r>
            <a:endParaRPr lang="fr-FR" b="1" dirty="0" smtClean="0">
              <a:solidFill>
                <a:schemeClr val="tx2"/>
              </a:solidFill>
            </a:endParaRPr>
          </a:p>
          <a:p>
            <a:pPr algn="ctr"/>
            <a:endParaRPr lang="fr-FR" b="1" dirty="0">
              <a:solidFill>
                <a:schemeClr val="tx2"/>
              </a:solidFill>
            </a:endParaRPr>
          </a:p>
          <a:p>
            <a:pPr algn="ctr"/>
            <a:endParaRPr lang="fr-FR" b="1" dirty="0">
              <a:solidFill>
                <a:schemeClr val="tx2"/>
              </a:solidFill>
            </a:endParaRPr>
          </a:p>
        </p:txBody>
      </p:sp>
    </p:spTree>
    <p:extLst>
      <p:ext uri="{BB962C8B-B14F-4D97-AF65-F5344CB8AC3E}">
        <p14:creationId xmlns:p14="http://schemas.microsoft.com/office/powerpoint/2010/main" val="3068522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Financement : montant effectif de la subvention</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25</a:t>
            </a:fld>
            <a:endParaRPr lang="fr-FR" dirty="0"/>
          </a:p>
        </p:txBody>
      </p:sp>
      <p:sp>
        <p:nvSpPr>
          <p:cNvPr id="2" name="Rectangle 1"/>
          <p:cNvSpPr/>
          <p:nvPr/>
        </p:nvSpPr>
        <p:spPr>
          <a:xfrm>
            <a:off x="163665" y="1585110"/>
            <a:ext cx="8624735" cy="646331"/>
          </a:xfrm>
          <a:prstGeom prst="rect">
            <a:avLst/>
          </a:prstGeom>
        </p:spPr>
        <p:txBody>
          <a:bodyPr wrap="square">
            <a:spAutoFit/>
          </a:bodyPr>
          <a:lstStyle/>
          <a:p>
            <a:pPr algn="ctr"/>
            <a:endParaRPr lang="fr-FR" b="1" dirty="0">
              <a:solidFill>
                <a:schemeClr val="tx2"/>
              </a:solidFill>
            </a:endParaRPr>
          </a:p>
          <a:p>
            <a:pPr algn="ctr"/>
            <a:endParaRPr lang="fr-FR" b="1" dirty="0">
              <a:solidFill>
                <a:schemeClr val="tx2"/>
              </a:solidFill>
            </a:endParaRPr>
          </a:p>
        </p:txBody>
      </p:sp>
      <p:sp>
        <p:nvSpPr>
          <p:cNvPr id="3" name="Rectangle 2"/>
          <p:cNvSpPr/>
          <p:nvPr/>
        </p:nvSpPr>
        <p:spPr>
          <a:xfrm>
            <a:off x="381000" y="1556088"/>
            <a:ext cx="8166100" cy="3139321"/>
          </a:xfrm>
          <a:prstGeom prst="rect">
            <a:avLst/>
          </a:prstGeom>
        </p:spPr>
        <p:txBody>
          <a:bodyPr wrap="square">
            <a:spAutoFit/>
          </a:bodyPr>
          <a:lstStyle/>
          <a:p>
            <a:pPr marL="742950" lvl="1" indent="-285750">
              <a:buFont typeface="Wingdings" panose="05000000000000000000" pitchFamily="2" charset="2"/>
              <a:buChar char="u"/>
            </a:pPr>
            <a:r>
              <a:rPr lang="fr-FR" dirty="0" smtClean="0">
                <a:solidFill>
                  <a:schemeClr val="tx1">
                    <a:lumMod val="50000"/>
                    <a:lumOff val="50000"/>
                  </a:schemeClr>
                </a:solidFill>
                <a:latin typeface="Arial"/>
                <a:cs typeface="Arial"/>
              </a:rPr>
              <a:t>Le montant effectif de la subvention est calculé sur </a:t>
            </a:r>
            <a:r>
              <a:rPr lang="fr-FR" dirty="0">
                <a:solidFill>
                  <a:schemeClr val="tx1">
                    <a:lumMod val="50000"/>
                    <a:lumOff val="50000"/>
                  </a:schemeClr>
                </a:solidFill>
                <a:latin typeface="Arial"/>
                <a:cs typeface="Arial"/>
              </a:rPr>
              <a:t>la base des </a:t>
            </a:r>
            <a:r>
              <a:rPr lang="fr-FR" dirty="0" smtClean="0">
                <a:solidFill>
                  <a:schemeClr val="tx1">
                    <a:lumMod val="50000"/>
                    <a:lumOff val="50000"/>
                  </a:schemeClr>
                </a:solidFill>
                <a:latin typeface="Arial"/>
                <a:cs typeface="Arial"/>
              </a:rPr>
              <a:t>réalisations des </a:t>
            </a:r>
            <a:r>
              <a:rPr lang="fr-FR" dirty="0">
                <a:solidFill>
                  <a:schemeClr val="tx1">
                    <a:lumMod val="50000"/>
                    <a:lumOff val="50000"/>
                  </a:schemeClr>
                </a:solidFill>
                <a:latin typeface="Arial"/>
                <a:cs typeface="Arial"/>
              </a:rPr>
              <a:t>indicateurs de projet.  </a:t>
            </a:r>
            <a:endParaRPr lang="fr-FR" dirty="0" smtClean="0">
              <a:solidFill>
                <a:schemeClr val="tx1">
                  <a:lumMod val="50000"/>
                  <a:lumOff val="50000"/>
                </a:schemeClr>
              </a:solidFill>
              <a:latin typeface="Arial"/>
              <a:cs typeface="Arial"/>
            </a:endParaRPr>
          </a:p>
          <a:p>
            <a:pPr lvl="1"/>
            <a:endParaRPr lang="fr-FR" dirty="0" smtClean="0">
              <a:solidFill>
                <a:schemeClr val="tx1">
                  <a:lumMod val="50000"/>
                  <a:lumOff val="50000"/>
                </a:schemeClr>
              </a:solidFill>
              <a:latin typeface="Arial"/>
              <a:cs typeface="Arial"/>
            </a:endParaRPr>
          </a:p>
          <a:p>
            <a:pPr marL="742950" lvl="1" indent="-285750">
              <a:buFont typeface="Wingdings" panose="05000000000000000000" pitchFamily="2" charset="2"/>
              <a:buChar char="u"/>
            </a:pPr>
            <a:r>
              <a:rPr lang="fr-FR" dirty="0" smtClean="0">
                <a:solidFill>
                  <a:schemeClr val="tx1">
                    <a:lumMod val="50000"/>
                    <a:lumOff val="50000"/>
                  </a:schemeClr>
                </a:solidFill>
                <a:latin typeface="Arial"/>
                <a:cs typeface="Arial"/>
              </a:rPr>
              <a:t>Le </a:t>
            </a:r>
            <a:r>
              <a:rPr lang="fr-FR" dirty="0">
                <a:solidFill>
                  <a:schemeClr val="tx1">
                    <a:lumMod val="50000"/>
                    <a:lumOff val="50000"/>
                  </a:schemeClr>
                </a:solidFill>
                <a:latin typeface="Arial"/>
                <a:cs typeface="Arial"/>
              </a:rPr>
              <a:t>taux de réalisation pris en compte est fondé sur l’ensemble des </a:t>
            </a:r>
            <a:r>
              <a:rPr lang="fr-FR" dirty="0" smtClean="0">
                <a:solidFill>
                  <a:schemeClr val="tx1">
                    <a:lumMod val="50000"/>
                    <a:lumOff val="50000"/>
                  </a:schemeClr>
                </a:solidFill>
                <a:latin typeface="Arial"/>
                <a:cs typeface="Arial"/>
              </a:rPr>
              <a:t>prestations des </a:t>
            </a:r>
            <a:r>
              <a:rPr lang="fr-FR" dirty="0">
                <a:solidFill>
                  <a:schemeClr val="tx1">
                    <a:lumMod val="50000"/>
                    <a:lumOff val="50000"/>
                  </a:schemeClr>
                </a:solidFill>
                <a:latin typeface="Arial"/>
                <a:cs typeface="Arial"/>
              </a:rPr>
              <a:t>ETP conventionnellement affectés à la réalisation directe des actions</a:t>
            </a:r>
            <a:r>
              <a:rPr lang="fr-FR" dirty="0" smtClean="0">
                <a:solidFill>
                  <a:schemeClr val="tx1">
                    <a:lumMod val="50000"/>
                    <a:lumOff val="50000"/>
                  </a:schemeClr>
                </a:solidFill>
                <a:latin typeface="Arial"/>
                <a:cs typeface="Arial"/>
              </a:rPr>
              <a:t>.</a:t>
            </a:r>
          </a:p>
          <a:p>
            <a:pPr marL="285750" indent="-285750">
              <a:buFont typeface="Wingdings" charset="0"/>
              <a:buChar char="u"/>
            </a:pPr>
            <a:endParaRPr lang="fr-FR" dirty="0">
              <a:solidFill>
                <a:schemeClr val="tx1">
                  <a:lumMod val="50000"/>
                  <a:lumOff val="50000"/>
                </a:schemeClr>
              </a:solidFill>
              <a:latin typeface="Arial"/>
              <a:cs typeface="Arial"/>
            </a:endParaRPr>
          </a:p>
          <a:p>
            <a:pPr marL="742950" lvl="1" indent="-285750">
              <a:buFont typeface="Wingdings" charset="0"/>
              <a:buChar char="u"/>
            </a:pPr>
            <a:r>
              <a:rPr lang="fr-FR" dirty="0">
                <a:solidFill>
                  <a:srgbClr val="7F7F7F"/>
                </a:solidFill>
                <a:latin typeface="Arial"/>
                <a:cs typeface="Arial"/>
              </a:rPr>
              <a:t>Le taux de réalisation est mesuré sur le nombre de chercheurs d’emploi ayant bénéficié d’au moins 3 phases du trajet d’accompagnement.</a:t>
            </a:r>
          </a:p>
          <a:p>
            <a:pPr marL="285750" indent="-285750" algn="just">
              <a:buFont typeface="Wingdings" charset="0"/>
              <a:buChar char="u"/>
            </a:pPr>
            <a:endParaRPr lang="fr-FR"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186240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Financement et inspection</a:t>
            </a:r>
            <a:endParaRPr lang="fr-BE" sz="2800" b="1" dirty="0">
              <a:solidFill>
                <a:srgbClr val="000090"/>
              </a:solidFill>
              <a:latin typeface="Arial"/>
              <a:cs typeface="Arial"/>
            </a:endParaRPr>
          </a:p>
          <a:p>
            <a:pPr>
              <a:defRPr/>
            </a:pP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26</a:t>
            </a:fld>
            <a:endParaRPr lang="fr-FR" dirty="0"/>
          </a:p>
        </p:txBody>
      </p:sp>
      <p:sp>
        <p:nvSpPr>
          <p:cNvPr id="10" name="Text Box 6"/>
          <p:cNvSpPr txBox="1">
            <a:spLocks noChangeArrowheads="1"/>
          </p:cNvSpPr>
          <p:nvPr/>
        </p:nvSpPr>
        <p:spPr bwMode="auto">
          <a:xfrm>
            <a:off x="888088" y="1105681"/>
            <a:ext cx="8045404" cy="3908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285750" lvl="0" indent="-285750">
              <a:buFont typeface="Wingdings" charset="2"/>
              <a:buChar char="u"/>
            </a:pPr>
            <a:r>
              <a:rPr lang="fr-BE" b="1" dirty="0" smtClean="0">
                <a:solidFill>
                  <a:srgbClr val="7F7F7F"/>
                </a:solidFill>
              </a:rPr>
              <a:t>Financement :</a:t>
            </a:r>
          </a:p>
          <a:p>
            <a:pPr>
              <a:buFont typeface="Arial" panose="020B0604020202020204" pitchFamily="34" charset="0"/>
              <a:buChar char="•"/>
            </a:pPr>
            <a:r>
              <a:rPr lang="fr-BE" dirty="0" smtClean="0">
                <a:solidFill>
                  <a:srgbClr val="7F7F7F"/>
                </a:solidFill>
              </a:rPr>
              <a:t>La subvention annuelle est versée en tranches pendant toute la durée de la convention de partenariat :</a:t>
            </a:r>
          </a:p>
          <a:p>
            <a:pPr marL="641350" lvl="1" indent="-285750">
              <a:buFont typeface="Wingdings" panose="05000000000000000000" pitchFamily="2" charset="2"/>
              <a:buChar char="à"/>
            </a:pPr>
            <a:r>
              <a:rPr lang="fr-BE" dirty="0" smtClean="0">
                <a:solidFill>
                  <a:srgbClr val="7F7F7F"/>
                </a:solidFill>
              </a:rPr>
              <a:t>avance 80% du montant maximal de la subvention annuelle (31 mars de l’année de référence)</a:t>
            </a:r>
          </a:p>
          <a:p>
            <a:pPr marL="641350" lvl="1" indent="-285750">
              <a:buFont typeface="Wingdings" panose="05000000000000000000" pitchFamily="2" charset="2"/>
              <a:buChar char="à"/>
            </a:pPr>
            <a:r>
              <a:rPr lang="fr-BE" dirty="0" smtClean="0">
                <a:solidFill>
                  <a:srgbClr val="7F7F7F"/>
                </a:solidFill>
              </a:rPr>
              <a:t>solde calculé sur base du montant effectif de la subvention et de l’avance versée. Liquidé après réception et contrôle par Actiris du rapport annuel introduit par le partenaire.</a:t>
            </a:r>
            <a:endParaRPr lang="fr-FR" dirty="0" smtClean="0">
              <a:solidFill>
                <a:srgbClr val="7F7F7F"/>
              </a:solidFill>
            </a:endParaRPr>
          </a:p>
          <a:p>
            <a:pPr marL="0" indent="0"/>
            <a:endParaRPr lang="fr-FR" sz="1600" dirty="0" smtClean="0">
              <a:solidFill>
                <a:srgbClr val="7F7F7F"/>
              </a:solidFill>
            </a:endParaRPr>
          </a:p>
          <a:p>
            <a:pPr marL="285750" indent="-285750">
              <a:buFont typeface="Wingdings" charset="2"/>
              <a:buChar char="u"/>
            </a:pPr>
            <a:r>
              <a:rPr lang="fr-FR" b="1" dirty="0">
                <a:solidFill>
                  <a:srgbClr val="7F7F7F"/>
                </a:solidFill>
              </a:rPr>
              <a:t>Inspection :</a:t>
            </a:r>
          </a:p>
          <a:p>
            <a:pPr lvl="1">
              <a:buFont typeface="Arial" panose="020B0604020202020204" pitchFamily="34" charset="0"/>
              <a:buChar char="•"/>
            </a:pPr>
            <a:r>
              <a:rPr lang="fr-FR" dirty="0" smtClean="0">
                <a:solidFill>
                  <a:srgbClr val="7F7F7F"/>
                </a:solidFill>
              </a:rPr>
              <a:t>annuelle, avant liquidation du solde subvention</a:t>
            </a:r>
          </a:p>
          <a:p>
            <a:pPr lvl="1">
              <a:buFont typeface="Arial" panose="020B0604020202020204" pitchFamily="34" charset="0"/>
              <a:buChar char="•"/>
            </a:pPr>
            <a:r>
              <a:rPr lang="fr-FR" dirty="0" smtClean="0">
                <a:solidFill>
                  <a:srgbClr val="7F7F7F"/>
                </a:solidFill>
              </a:rPr>
              <a:t>contrôle desk</a:t>
            </a:r>
          </a:p>
          <a:p>
            <a:pPr lvl="1">
              <a:buFont typeface="Arial" panose="020B0604020202020204" pitchFamily="34" charset="0"/>
              <a:buChar char="•"/>
            </a:pPr>
            <a:r>
              <a:rPr lang="fr-FR" dirty="0" smtClean="0">
                <a:solidFill>
                  <a:srgbClr val="7F7F7F"/>
                </a:solidFill>
              </a:rPr>
              <a:t>sur place au moins tous les 3 ans</a:t>
            </a:r>
          </a:p>
          <a:p>
            <a:pPr marL="285750" indent="-285750">
              <a:buFont typeface="Arial" panose="020B0604020202020204" pitchFamily="34" charset="0"/>
              <a:buChar char="•"/>
            </a:pPr>
            <a:endParaRPr lang="fr-FR" sz="1600" dirty="0" smtClean="0">
              <a:solidFill>
                <a:schemeClr val="bg1">
                  <a:lumMod val="50000"/>
                </a:schemeClr>
              </a:solidFill>
            </a:endParaRPr>
          </a:p>
        </p:txBody>
      </p:sp>
    </p:spTree>
    <p:extLst>
      <p:ext uri="{BB962C8B-B14F-4D97-AF65-F5344CB8AC3E}">
        <p14:creationId xmlns:p14="http://schemas.microsoft.com/office/powerpoint/2010/main" val="667562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Indicateurs et impact</a:t>
            </a:r>
          </a:p>
          <a:p>
            <a:pPr>
              <a:defRPr/>
            </a:pP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27</a:t>
            </a:fld>
            <a:endParaRPr lang="fr-FR" dirty="0"/>
          </a:p>
        </p:txBody>
      </p:sp>
      <p:sp>
        <p:nvSpPr>
          <p:cNvPr id="10" name="Text Box 6"/>
          <p:cNvSpPr txBox="1">
            <a:spLocks noChangeArrowheads="1"/>
          </p:cNvSpPr>
          <p:nvPr/>
        </p:nvSpPr>
        <p:spPr bwMode="auto">
          <a:xfrm>
            <a:off x="406401" y="1202212"/>
            <a:ext cx="8644616"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285750" lvl="0" indent="-285750">
              <a:buFont typeface="Wingdings" charset="2"/>
              <a:buChar char="u"/>
            </a:pPr>
            <a:r>
              <a:rPr lang="fr-BE" b="1" u="sng" dirty="0" smtClean="0">
                <a:solidFill>
                  <a:srgbClr val="000090"/>
                </a:solidFill>
              </a:rPr>
              <a:t>Indicateur de réalisation </a:t>
            </a:r>
            <a:r>
              <a:rPr lang="fr-BE" dirty="0" smtClean="0">
                <a:solidFill>
                  <a:schemeClr val="tx1">
                    <a:lumMod val="50000"/>
                    <a:lumOff val="50000"/>
                  </a:schemeClr>
                </a:solidFill>
              </a:rPr>
              <a:t>=</a:t>
            </a:r>
            <a:r>
              <a:rPr lang="fr-BE" dirty="0">
                <a:solidFill>
                  <a:schemeClr val="tx1">
                    <a:lumMod val="50000"/>
                    <a:lumOff val="50000"/>
                  </a:schemeClr>
                </a:solidFill>
              </a:rPr>
              <a:t> </a:t>
            </a:r>
            <a:r>
              <a:rPr lang="en-US" dirty="0" smtClean="0">
                <a:solidFill>
                  <a:schemeClr val="tx1">
                    <a:lumMod val="50000"/>
                    <a:lumOff val="50000"/>
                  </a:schemeClr>
                </a:solidFill>
              </a:rPr>
              <a:t>N</a:t>
            </a:r>
            <a:r>
              <a:rPr lang="fr-BE" dirty="0" smtClean="0">
                <a:solidFill>
                  <a:schemeClr val="tx1">
                    <a:lumMod val="50000"/>
                    <a:lumOff val="50000"/>
                  </a:schemeClr>
                </a:solidFill>
              </a:rPr>
              <a:t>ombre de chercheurs d’emploi accompagnés annuellement par un ETP (équivalent temps plein) </a:t>
            </a:r>
          </a:p>
          <a:p>
            <a:pPr marL="641350" lvl="1" indent="-285750">
              <a:buFontTx/>
              <a:buChar char="•"/>
            </a:pPr>
            <a:r>
              <a:rPr lang="en-US" dirty="0" smtClean="0">
                <a:solidFill>
                  <a:schemeClr val="tx1">
                    <a:lumMod val="50000"/>
                    <a:lumOff val="50000"/>
                  </a:schemeClr>
                </a:solidFill>
              </a:rPr>
              <a:t>M</a:t>
            </a:r>
            <a:r>
              <a:rPr lang="fr-BE" dirty="0" smtClean="0">
                <a:solidFill>
                  <a:schemeClr val="tx1">
                    <a:lumMod val="50000"/>
                    <a:lumOff val="50000"/>
                  </a:schemeClr>
                </a:solidFill>
              </a:rPr>
              <a:t>inimum 100 parmi lesquels 80% devront avoir terminé un accompagnement</a:t>
            </a:r>
          </a:p>
          <a:p>
            <a:pPr marL="641350" lvl="1" indent="-285750">
              <a:buFontTx/>
              <a:buChar char="•"/>
            </a:pPr>
            <a:r>
              <a:rPr lang="fr-BE" dirty="0" smtClean="0">
                <a:solidFill>
                  <a:srgbClr val="6D6E71"/>
                </a:solidFill>
              </a:rPr>
              <a:t>Proposé </a:t>
            </a:r>
            <a:r>
              <a:rPr lang="fr-BE" dirty="0">
                <a:solidFill>
                  <a:srgbClr val="6D6E71"/>
                </a:solidFill>
              </a:rPr>
              <a:t>par le partenaire </a:t>
            </a:r>
            <a:r>
              <a:rPr lang="fr-BE" dirty="0" smtClean="0">
                <a:solidFill>
                  <a:srgbClr val="6D6E71"/>
                </a:solidFill>
              </a:rPr>
              <a:t>dans son dossier de candidature</a:t>
            </a:r>
          </a:p>
          <a:p>
            <a:pPr marL="641350" lvl="1" indent="-285750">
              <a:buFontTx/>
              <a:buChar char="•"/>
            </a:pPr>
            <a:r>
              <a:rPr lang="en-US" dirty="0">
                <a:solidFill>
                  <a:srgbClr val="6D6E71"/>
                </a:solidFill>
              </a:rPr>
              <a:t>E</a:t>
            </a:r>
            <a:r>
              <a:rPr lang="fr-BE" dirty="0" smtClean="0">
                <a:solidFill>
                  <a:srgbClr val="6D6E71"/>
                </a:solidFill>
              </a:rPr>
              <a:t>n </a:t>
            </a:r>
            <a:r>
              <a:rPr lang="fr-BE" dirty="0">
                <a:solidFill>
                  <a:srgbClr val="6D6E71"/>
                </a:solidFill>
              </a:rPr>
              <a:t>lien direct avec le versement de la </a:t>
            </a:r>
            <a:r>
              <a:rPr lang="fr-BE" dirty="0" smtClean="0">
                <a:solidFill>
                  <a:srgbClr val="6D6E71"/>
                </a:solidFill>
              </a:rPr>
              <a:t>subvention</a:t>
            </a:r>
          </a:p>
          <a:p>
            <a:pPr marL="641350" lvl="1" indent="-285750">
              <a:buFontTx/>
              <a:buChar char="•"/>
            </a:pPr>
            <a:endParaRPr lang="fr-BE" dirty="0">
              <a:solidFill>
                <a:srgbClr val="6D6E71"/>
              </a:solidFill>
            </a:endParaRPr>
          </a:p>
          <a:p>
            <a:pPr marL="285750" indent="-285750">
              <a:buFont typeface="Wingdings" charset="2"/>
              <a:buChar char="u"/>
            </a:pPr>
            <a:r>
              <a:rPr lang="fr-BE" b="1" u="sng" dirty="0" smtClean="0">
                <a:solidFill>
                  <a:srgbClr val="000090"/>
                </a:solidFill>
              </a:rPr>
              <a:t>Indicateur de résultat </a:t>
            </a:r>
            <a:r>
              <a:rPr lang="fr-BE" b="1" dirty="0">
                <a:solidFill>
                  <a:srgbClr val="000090"/>
                </a:solidFill>
              </a:rPr>
              <a:t>(ou sorties positives) </a:t>
            </a:r>
            <a:r>
              <a:rPr lang="fr-BE" dirty="0" smtClean="0">
                <a:solidFill>
                  <a:srgbClr val="6D6E71"/>
                </a:solidFill>
              </a:rPr>
              <a:t>= </a:t>
            </a:r>
            <a:r>
              <a:rPr lang="fr-BE" dirty="0">
                <a:solidFill>
                  <a:srgbClr val="6D6E71"/>
                </a:solidFill>
              </a:rPr>
              <a:t>emploi, formation, reprises </a:t>
            </a:r>
            <a:r>
              <a:rPr lang="fr-BE" dirty="0" smtClean="0">
                <a:solidFill>
                  <a:srgbClr val="6D6E71"/>
                </a:solidFill>
              </a:rPr>
              <a:t>d’études,</a:t>
            </a:r>
            <a:r>
              <a:rPr lang="is-IS" dirty="0" smtClean="0">
                <a:solidFill>
                  <a:srgbClr val="6D6E71"/>
                </a:solidFill>
              </a:rPr>
              <a:t>…</a:t>
            </a:r>
            <a:endParaRPr lang="fr-BE" dirty="0">
              <a:solidFill>
                <a:srgbClr val="6D6E71"/>
              </a:solidFill>
            </a:endParaRPr>
          </a:p>
          <a:p>
            <a:pPr marL="0" lvl="0" indent="0"/>
            <a:endParaRPr lang="fr-BE" dirty="0" smtClean="0">
              <a:solidFill>
                <a:schemeClr val="tx1">
                  <a:lumMod val="50000"/>
                  <a:lumOff val="50000"/>
                </a:schemeClr>
              </a:solidFill>
            </a:endParaRPr>
          </a:p>
          <a:p>
            <a:pPr marL="285750" indent="-285750">
              <a:buFont typeface="Wingdings" charset="2"/>
              <a:buChar char="u"/>
            </a:pPr>
            <a:r>
              <a:rPr lang="fr-BE" b="1" u="sng" dirty="0" smtClean="0">
                <a:solidFill>
                  <a:srgbClr val="000090"/>
                </a:solidFill>
              </a:rPr>
              <a:t>Indicateur de performance</a:t>
            </a:r>
            <a:r>
              <a:rPr lang="fr-BE" dirty="0" smtClean="0">
                <a:solidFill>
                  <a:srgbClr val="000090"/>
                </a:solidFill>
              </a:rPr>
              <a:t> = </a:t>
            </a:r>
            <a:r>
              <a:rPr lang="fr-BE" dirty="0" smtClean="0">
                <a:solidFill>
                  <a:srgbClr val="6D6E71"/>
                </a:solidFill>
              </a:rPr>
              <a:t>50</a:t>
            </a:r>
            <a:r>
              <a:rPr lang="fr-BE" dirty="0">
                <a:solidFill>
                  <a:srgbClr val="6D6E71"/>
                </a:solidFill>
              </a:rPr>
              <a:t>% des chercheurs d’emploi qui terminent un accompagnement doivent se trouver en une des sorties positives. </a:t>
            </a:r>
            <a:endParaRPr lang="fr-BE" dirty="0" smtClean="0">
              <a:solidFill>
                <a:srgbClr val="6D6E71"/>
              </a:solidFill>
            </a:endParaRPr>
          </a:p>
          <a:p>
            <a:pPr marL="641350" lvl="1" indent="-285750">
              <a:buFont typeface="Arial"/>
              <a:buChar char="•"/>
            </a:pPr>
            <a:r>
              <a:rPr lang="fr-BE" dirty="0" smtClean="0">
                <a:solidFill>
                  <a:srgbClr val="6D6E71"/>
                </a:solidFill>
              </a:rPr>
              <a:t>Pas </a:t>
            </a:r>
            <a:r>
              <a:rPr lang="fr-BE" dirty="0">
                <a:solidFill>
                  <a:srgbClr val="6D6E71"/>
                </a:solidFill>
              </a:rPr>
              <a:t>d’impact direct sur la subvention mais impact sur la </a:t>
            </a:r>
            <a:r>
              <a:rPr lang="fr-BE" dirty="0" smtClean="0">
                <a:solidFill>
                  <a:srgbClr val="6D6E71"/>
                </a:solidFill>
              </a:rPr>
              <a:t>convention</a:t>
            </a:r>
            <a:endParaRPr lang="fr-BE" dirty="0">
              <a:solidFill>
                <a:srgbClr val="6D6E71"/>
              </a:solidFill>
            </a:endParaRPr>
          </a:p>
        </p:txBody>
      </p:sp>
    </p:spTree>
    <p:extLst>
      <p:ext uri="{BB962C8B-B14F-4D97-AF65-F5344CB8AC3E}">
        <p14:creationId xmlns:p14="http://schemas.microsoft.com/office/powerpoint/2010/main" val="2330363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24"/>
            <a:ext cx="9052199" cy="5143500"/>
          </a:xfrm>
          <a:prstGeom prst="rect">
            <a:avLst/>
          </a:prstGeom>
        </p:spPr>
      </p:pic>
      <p:sp>
        <p:nvSpPr>
          <p:cNvPr id="5" name="Text Box 7"/>
          <p:cNvSpPr txBox="1">
            <a:spLocks noChangeArrowheads="1"/>
          </p:cNvSpPr>
          <p:nvPr/>
        </p:nvSpPr>
        <p:spPr bwMode="auto">
          <a:xfrm>
            <a:off x="1507353" y="249090"/>
            <a:ext cx="716438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Contacts avec Actiris</a:t>
            </a:r>
          </a:p>
          <a:p>
            <a:pPr>
              <a:defRPr/>
            </a:pP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28</a:t>
            </a:fld>
            <a:endParaRPr lang="fr-FR" dirty="0"/>
          </a:p>
        </p:txBody>
      </p:sp>
      <p:sp>
        <p:nvSpPr>
          <p:cNvPr id="2" name="Rectangle 1"/>
          <p:cNvSpPr/>
          <p:nvPr/>
        </p:nvSpPr>
        <p:spPr>
          <a:xfrm>
            <a:off x="1042212" y="1189943"/>
            <a:ext cx="7505158" cy="3139321"/>
          </a:xfrm>
          <a:prstGeom prst="rect">
            <a:avLst/>
          </a:prstGeom>
        </p:spPr>
        <p:txBody>
          <a:bodyPr wrap="square">
            <a:spAutoFit/>
          </a:bodyPr>
          <a:lstStyle/>
          <a:p>
            <a:pPr marL="285750" indent="-285750">
              <a:buFont typeface="Wingdings" panose="05000000000000000000" pitchFamily="2" charset="2"/>
              <a:buChar char="Ø"/>
            </a:pPr>
            <a:r>
              <a:rPr lang="fr-BE" dirty="0">
                <a:solidFill>
                  <a:schemeClr val="tx1">
                    <a:lumMod val="50000"/>
                    <a:lumOff val="50000"/>
                  </a:schemeClr>
                </a:solidFill>
                <a:latin typeface="Arial"/>
                <a:cs typeface="Arial"/>
              </a:rPr>
              <a:t>Journée des partenaires (en </a:t>
            </a:r>
            <a:r>
              <a:rPr lang="fr-BE" dirty="0" smtClean="0">
                <a:solidFill>
                  <a:schemeClr val="tx1">
                    <a:lumMod val="50000"/>
                    <a:lumOff val="50000"/>
                  </a:schemeClr>
                </a:solidFill>
                <a:latin typeface="Arial"/>
                <a:cs typeface="Arial"/>
              </a:rPr>
              <a:t>général, </a:t>
            </a:r>
            <a:r>
              <a:rPr lang="fr-BE" dirty="0">
                <a:solidFill>
                  <a:schemeClr val="tx1">
                    <a:lumMod val="50000"/>
                    <a:lumOff val="50000"/>
                  </a:schemeClr>
                </a:solidFill>
                <a:latin typeface="Arial"/>
                <a:cs typeface="Arial"/>
              </a:rPr>
              <a:t>1x/an</a:t>
            </a:r>
            <a:r>
              <a:rPr lang="fr-BE" dirty="0" smtClean="0">
                <a:solidFill>
                  <a:schemeClr val="tx1">
                    <a:lumMod val="50000"/>
                    <a:lumOff val="50000"/>
                  </a:schemeClr>
                </a:solidFill>
                <a:latin typeface="Arial"/>
                <a:cs typeface="Arial"/>
              </a:rPr>
              <a:t>)</a:t>
            </a:r>
            <a:endParaRPr lang="fr-BE" dirty="0">
              <a:solidFill>
                <a:schemeClr val="tx1">
                  <a:lumMod val="50000"/>
                  <a:lumOff val="50000"/>
                </a:schemeClr>
              </a:solidFill>
              <a:latin typeface="Arial"/>
              <a:cs typeface="Arial"/>
            </a:endParaRPr>
          </a:p>
          <a:p>
            <a:pPr marL="285750" indent="-285750">
              <a:buFont typeface="Wingdings" panose="05000000000000000000" pitchFamily="2" charset="2"/>
              <a:buChar char="Ø"/>
            </a:pPr>
            <a:r>
              <a:rPr lang="fr-BE" dirty="0" smtClean="0">
                <a:solidFill>
                  <a:schemeClr val="tx1">
                    <a:lumMod val="50000"/>
                    <a:lumOff val="50000"/>
                  </a:schemeClr>
                </a:solidFill>
                <a:latin typeface="Arial"/>
                <a:cs typeface="Arial"/>
              </a:rPr>
              <a:t>Organisation de comités d’accompagnement, de réunions d’intervision avec l’ensemble des partenaires de la mesure 50+</a:t>
            </a:r>
            <a:endParaRPr lang="fr-BE" dirty="0">
              <a:solidFill>
                <a:schemeClr val="tx1">
                  <a:lumMod val="50000"/>
                  <a:lumOff val="50000"/>
                </a:schemeClr>
              </a:solidFill>
              <a:latin typeface="Arial"/>
              <a:cs typeface="Arial"/>
            </a:endParaRPr>
          </a:p>
          <a:p>
            <a:pPr marL="285750" indent="-285750" algn="just">
              <a:buFont typeface="Wingdings" panose="05000000000000000000" pitchFamily="2" charset="2"/>
              <a:buChar char="Ø"/>
            </a:pPr>
            <a:r>
              <a:rPr lang="fr-BE" dirty="0" smtClean="0">
                <a:solidFill>
                  <a:schemeClr val="tx1">
                    <a:lumMod val="50000"/>
                    <a:lumOff val="50000"/>
                  </a:schemeClr>
                </a:solidFill>
                <a:latin typeface="Arial"/>
                <a:cs typeface="Arial"/>
              </a:rPr>
              <a:t>Personnes </a:t>
            </a:r>
            <a:r>
              <a:rPr lang="fr-BE" dirty="0">
                <a:solidFill>
                  <a:schemeClr val="tx1">
                    <a:lumMod val="50000"/>
                    <a:lumOff val="50000"/>
                  </a:schemeClr>
                </a:solidFill>
                <a:latin typeface="Arial"/>
                <a:cs typeface="Arial"/>
              </a:rPr>
              <a:t>de contact chez </a:t>
            </a:r>
            <a:r>
              <a:rPr lang="fr-BE" dirty="0" smtClean="0">
                <a:solidFill>
                  <a:schemeClr val="tx1">
                    <a:lumMod val="50000"/>
                    <a:lumOff val="50000"/>
                  </a:schemeClr>
                </a:solidFill>
                <a:latin typeface="Arial"/>
                <a:cs typeface="Arial"/>
              </a:rPr>
              <a:t>Actiris au sein des différents services                 du département Partenariat</a:t>
            </a:r>
            <a:endParaRPr lang="fr-BE" dirty="0">
              <a:solidFill>
                <a:schemeClr val="tx1">
                  <a:lumMod val="50000"/>
                  <a:lumOff val="50000"/>
                </a:schemeClr>
              </a:solidFill>
              <a:latin typeface="Arial"/>
              <a:cs typeface="Arial"/>
            </a:endParaRPr>
          </a:p>
          <a:p>
            <a:pPr marL="285750" indent="-285750">
              <a:buFont typeface="Wingdings" panose="05000000000000000000" pitchFamily="2" charset="2"/>
              <a:buChar char="Ø"/>
            </a:pPr>
            <a:r>
              <a:rPr lang="fr-BE" dirty="0" smtClean="0">
                <a:solidFill>
                  <a:schemeClr val="tx1">
                    <a:lumMod val="50000"/>
                    <a:lumOff val="50000"/>
                  </a:schemeClr>
                </a:solidFill>
                <a:latin typeface="Arial"/>
                <a:cs typeface="Arial"/>
              </a:rPr>
              <a:t>Réunions individuelles ponctuelles en cas de besoin identifié par le partenaire ou </a:t>
            </a:r>
            <a:r>
              <a:rPr lang="fr-BE" dirty="0" err="1" smtClean="0">
                <a:solidFill>
                  <a:schemeClr val="tx1">
                    <a:lumMod val="50000"/>
                    <a:lumOff val="50000"/>
                  </a:schemeClr>
                </a:solidFill>
                <a:latin typeface="Arial"/>
                <a:cs typeface="Arial"/>
              </a:rPr>
              <a:t>Actiris</a:t>
            </a:r>
            <a:endParaRPr lang="fr-BE" dirty="0">
              <a:solidFill>
                <a:schemeClr val="tx1">
                  <a:lumMod val="50000"/>
                  <a:lumOff val="50000"/>
                </a:schemeClr>
              </a:solidFill>
              <a:latin typeface="Arial"/>
              <a:cs typeface="Arial"/>
            </a:endParaRPr>
          </a:p>
          <a:p>
            <a:pPr marL="285750" indent="-285750">
              <a:buFont typeface="Wingdings" panose="05000000000000000000" pitchFamily="2" charset="2"/>
              <a:buChar char="Ø"/>
            </a:pPr>
            <a:r>
              <a:rPr lang="fr-BE" dirty="0" smtClean="0">
                <a:solidFill>
                  <a:schemeClr val="tx1">
                    <a:lumMod val="50000"/>
                    <a:lumOff val="50000"/>
                  </a:schemeClr>
                </a:solidFill>
                <a:latin typeface="Arial"/>
                <a:cs typeface="Arial"/>
              </a:rPr>
              <a:t>Monitoring </a:t>
            </a:r>
            <a:r>
              <a:rPr lang="fr-BE" dirty="0">
                <a:solidFill>
                  <a:schemeClr val="tx1">
                    <a:lumMod val="50000"/>
                    <a:lumOff val="50000"/>
                  </a:schemeClr>
                </a:solidFill>
                <a:latin typeface="Arial"/>
                <a:cs typeface="Arial"/>
              </a:rPr>
              <a:t>mensuel et </a:t>
            </a:r>
            <a:r>
              <a:rPr lang="fr-BE" dirty="0" smtClean="0">
                <a:solidFill>
                  <a:schemeClr val="tx1">
                    <a:lumMod val="50000"/>
                    <a:lumOff val="50000"/>
                  </a:schemeClr>
                </a:solidFill>
                <a:latin typeface="Arial"/>
                <a:cs typeface="Arial"/>
              </a:rPr>
              <a:t>annuel = statistiques</a:t>
            </a:r>
            <a:endParaRPr lang="fr-BE" dirty="0">
              <a:solidFill>
                <a:schemeClr val="tx1">
                  <a:lumMod val="50000"/>
                  <a:lumOff val="50000"/>
                </a:schemeClr>
              </a:solidFill>
              <a:latin typeface="Arial"/>
              <a:cs typeface="Arial"/>
            </a:endParaRPr>
          </a:p>
          <a:p>
            <a:pPr marL="285750" indent="-285750">
              <a:buFont typeface="Wingdings" panose="05000000000000000000" pitchFamily="2" charset="2"/>
              <a:buChar char="Ø"/>
            </a:pPr>
            <a:r>
              <a:rPr lang="fr-BE" dirty="0" smtClean="0">
                <a:solidFill>
                  <a:schemeClr val="tx1">
                    <a:lumMod val="50000"/>
                    <a:lumOff val="50000"/>
                  </a:schemeClr>
                </a:solidFill>
                <a:latin typeface="Arial"/>
                <a:cs typeface="Arial"/>
              </a:rPr>
              <a:t>Evaluation annuelle sur les principaux indicateurs + évaluation finale au niveau de la mesure et du partenariat, sur la base de rencontre avec les partenaires</a:t>
            </a:r>
            <a:endParaRPr lang="fr-BE"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1543139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01" y="-664"/>
            <a:ext cx="9052199" cy="5143500"/>
          </a:xfrm>
          <a:prstGeom prst="rect">
            <a:avLst/>
          </a:prstGeom>
        </p:spPr>
      </p:pic>
      <p:sp>
        <p:nvSpPr>
          <p:cNvPr id="5" name="Text Box 7"/>
          <p:cNvSpPr txBox="1">
            <a:spLocks noChangeArrowheads="1"/>
          </p:cNvSpPr>
          <p:nvPr/>
        </p:nvSpPr>
        <p:spPr bwMode="auto">
          <a:xfrm>
            <a:off x="1434396" y="17798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Recevabilité des dossiers de candidature</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29</a:t>
            </a:fld>
            <a:endParaRPr lang="fr-FR" dirty="0"/>
          </a:p>
        </p:txBody>
      </p:sp>
      <p:sp>
        <p:nvSpPr>
          <p:cNvPr id="10" name="Text Box 6"/>
          <p:cNvSpPr txBox="1">
            <a:spLocks noChangeArrowheads="1"/>
          </p:cNvSpPr>
          <p:nvPr/>
        </p:nvSpPr>
        <p:spPr bwMode="auto">
          <a:xfrm>
            <a:off x="827394" y="1159674"/>
            <a:ext cx="7921015" cy="3939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buFont typeface="Wingdings" charset="0"/>
              <a:buChar char="u"/>
            </a:pPr>
            <a:r>
              <a:rPr lang="fr-BE" b="1" dirty="0" smtClean="0">
                <a:solidFill>
                  <a:srgbClr val="212B5D"/>
                </a:solidFill>
              </a:rPr>
              <a:t>Opérateurs </a:t>
            </a:r>
            <a:r>
              <a:rPr lang="fr-BE" b="1" dirty="0">
                <a:solidFill>
                  <a:srgbClr val="212B5D"/>
                </a:solidFill>
              </a:rPr>
              <a:t>autorisés à déposer un dossier </a:t>
            </a:r>
            <a:r>
              <a:rPr lang="fr-BE" b="1" dirty="0" smtClean="0">
                <a:solidFill>
                  <a:srgbClr val="212B5D"/>
                </a:solidFill>
              </a:rPr>
              <a:t>:</a:t>
            </a:r>
            <a:endParaRPr lang="fr-BE" dirty="0" smtClean="0">
              <a:solidFill>
                <a:srgbClr val="7F7F7F"/>
              </a:solidFill>
            </a:endParaRPr>
          </a:p>
          <a:p>
            <a:pPr marL="742950" lvl="1" indent="-285750" algn="just">
              <a:buFont typeface="Wingdings" charset="0"/>
              <a:buChar char="§"/>
            </a:pPr>
            <a:r>
              <a:rPr lang="fr-BE" dirty="0">
                <a:solidFill>
                  <a:srgbClr val="7F7F7F"/>
                </a:solidFill>
              </a:rPr>
              <a:t>Définis par ordonnance du 14-7-11 de gestion mixte du marché de l’emploi </a:t>
            </a:r>
            <a:r>
              <a:rPr lang="fr-BE" dirty="0" smtClean="0">
                <a:solidFill>
                  <a:srgbClr val="7F7F7F"/>
                </a:solidFill>
              </a:rPr>
              <a:t>= </a:t>
            </a:r>
            <a:r>
              <a:rPr lang="fr-BE" dirty="0">
                <a:solidFill>
                  <a:srgbClr val="7F7F7F"/>
                </a:solidFill>
              </a:rPr>
              <a:t>opérateurs d’emploi, </a:t>
            </a:r>
            <a:r>
              <a:rPr lang="fr-BE" dirty="0" smtClean="0">
                <a:solidFill>
                  <a:srgbClr val="7F7F7F"/>
                </a:solidFill>
              </a:rPr>
              <a:t>agences </a:t>
            </a:r>
            <a:r>
              <a:rPr lang="fr-BE" dirty="0">
                <a:solidFill>
                  <a:srgbClr val="7F7F7F"/>
                </a:solidFill>
              </a:rPr>
              <a:t>d’emploi </a:t>
            </a:r>
            <a:r>
              <a:rPr lang="fr-BE" dirty="0" smtClean="0">
                <a:solidFill>
                  <a:srgbClr val="7F7F7F"/>
                </a:solidFill>
              </a:rPr>
              <a:t>privées, </a:t>
            </a:r>
            <a:r>
              <a:rPr lang="fr-BE" dirty="0">
                <a:solidFill>
                  <a:srgbClr val="7F7F7F"/>
                </a:solidFill>
              </a:rPr>
              <a:t>bureaux de placement scolaires</a:t>
            </a:r>
          </a:p>
          <a:p>
            <a:pPr marL="742950" lvl="1" indent="-285750" algn="just">
              <a:buFont typeface="Wingdings" charset="0"/>
              <a:buChar char="§"/>
            </a:pPr>
            <a:r>
              <a:rPr lang="fr-BE" dirty="0">
                <a:solidFill>
                  <a:srgbClr val="7F7F7F"/>
                </a:solidFill>
              </a:rPr>
              <a:t>Etre capable d’accompagner des personnes domiciliées en </a:t>
            </a:r>
            <a:r>
              <a:rPr lang="fr-BE" dirty="0" smtClean="0">
                <a:solidFill>
                  <a:srgbClr val="7F7F7F"/>
                </a:solidFill>
              </a:rPr>
              <a:t>RBC</a:t>
            </a:r>
            <a:endParaRPr lang="fr-BE" dirty="0">
              <a:solidFill>
                <a:srgbClr val="7F7F7F"/>
              </a:solidFill>
            </a:endParaRPr>
          </a:p>
          <a:p>
            <a:pPr algn="just">
              <a:buFont typeface="Wingdings" charset="0"/>
              <a:buChar char="u"/>
            </a:pPr>
            <a:r>
              <a:rPr lang="fr-BE" b="1" dirty="0" smtClean="0">
                <a:solidFill>
                  <a:srgbClr val="212B5D"/>
                </a:solidFill>
              </a:rPr>
              <a:t>Opérateurs </a:t>
            </a:r>
            <a:r>
              <a:rPr lang="fr-BE" b="1" dirty="0">
                <a:solidFill>
                  <a:srgbClr val="212B5D"/>
                </a:solidFill>
              </a:rPr>
              <a:t>exclus </a:t>
            </a:r>
            <a:r>
              <a:rPr lang="fr-BE" b="1" dirty="0" smtClean="0">
                <a:solidFill>
                  <a:srgbClr val="212B5D"/>
                </a:solidFill>
              </a:rPr>
              <a:t>:</a:t>
            </a:r>
            <a:endParaRPr lang="fr-BE" dirty="0">
              <a:solidFill>
                <a:srgbClr val="7F7F7F"/>
              </a:solidFill>
            </a:endParaRPr>
          </a:p>
          <a:p>
            <a:pPr marL="742950" lvl="1" indent="-285750" algn="just">
              <a:buFont typeface="Wingdings" charset="0"/>
              <a:buChar char="§"/>
            </a:pPr>
            <a:r>
              <a:rPr lang="fr-BE" dirty="0">
                <a:solidFill>
                  <a:srgbClr val="7F7F7F"/>
                </a:solidFill>
              </a:rPr>
              <a:t>Opérateurs en faillite, concordat, condamnés, en liquidation;</a:t>
            </a:r>
          </a:p>
          <a:p>
            <a:pPr marL="742950" lvl="1" indent="-285750" algn="just">
              <a:buFont typeface="Wingdings" charset="0"/>
              <a:buChar char="§"/>
            </a:pPr>
            <a:r>
              <a:rPr lang="fr-BE" dirty="0">
                <a:solidFill>
                  <a:srgbClr val="7F7F7F"/>
                </a:solidFill>
              </a:rPr>
              <a:t>Opérateurs non en règle vis-à-vis des obligations sociales et fiscales;</a:t>
            </a:r>
          </a:p>
          <a:p>
            <a:pPr marL="742950" lvl="1" indent="-285750" algn="just">
              <a:buFont typeface="Wingdings" charset="0"/>
              <a:buChar char="§"/>
            </a:pPr>
            <a:r>
              <a:rPr lang="fr-BE" dirty="0">
                <a:solidFill>
                  <a:srgbClr val="7F7F7F"/>
                </a:solidFill>
              </a:rPr>
              <a:t>Opérateurs déclarés en défaut de leurs obligations contractuelles lors d’ une autre procédure;</a:t>
            </a:r>
          </a:p>
          <a:p>
            <a:pPr marL="742950" lvl="1" indent="-285750" algn="just">
              <a:buFont typeface="Wingdings" charset="0"/>
              <a:buChar char="§"/>
            </a:pPr>
            <a:r>
              <a:rPr lang="fr-BE" dirty="0">
                <a:solidFill>
                  <a:srgbClr val="7F7F7F"/>
                </a:solidFill>
              </a:rPr>
              <a:t>Les missions locales et lokales werkwinkels</a:t>
            </a:r>
            <a:r>
              <a:rPr lang="fr-BE" dirty="0" smtClean="0">
                <a:solidFill>
                  <a:srgbClr val="7F7F7F"/>
                </a:solidFill>
              </a:rPr>
              <a:t>.</a:t>
            </a:r>
          </a:p>
          <a:p>
            <a:pPr marL="742950" lvl="1" indent="-285750" algn="just">
              <a:buFont typeface="Wingdings" charset="0"/>
              <a:buChar char="§"/>
            </a:pPr>
            <a:r>
              <a:rPr lang="fr-BE" dirty="0" smtClean="0">
                <a:solidFill>
                  <a:srgbClr val="7F7F7F"/>
                </a:solidFill>
              </a:rPr>
              <a:t>Les CPAS</a:t>
            </a:r>
            <a:endParaRPr lang="fr-BE" dirty="0">
              <a:solidFill>
                <a:srgbClr val="7F7F7F"/>
              </a:solidFill>
            </a:endParaRPr>
          </a:p>
          <a:p>
            <a:pPr marL="0" indent="0"/>
            <a:endParaRPr lang="fr-BE" sz="1600" dirty="0" smtClean="0">
              <a:solidFill>
                <a:srgbClr val="000000"/>
              </a:solidFill>
            </a:endParaRPr>
          </a:p>
        </p:txBody>
      </p:sp>
    </p:spTree>
    <p:extLst>
      <p:ext uri="{BB962C8B-B14F-4D97-AF65-F5344CB8AC3E}">
        <p14:creationId xmlns:p14="http://schemas.microsoft.com/office/powerpoint/2010/main" val="4096135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9AECF91-F3AC-4F4D-B04D-D67EA5B6CD34}" type="slidenum">
              <a:rPr lang="fr-FR" smtClean="0"/>
              <a:t>3</a:t>
            </a:fld>
            <a:endParaRPr lang="fr-FR" dirty="0"/>
          </a:p>
        </p:txBody>
      </p:sp>
      <p:sp>
        <p:nvSpPr>
          <p:cNvPr id="10" name="Text Box 7"/>
          <p:cNvSpPr txBox="1">
            <a:spLocks noChangeArrowheads="1"/>
          </p:cNvSpPr>
          <p:nvPr/>
        </p:nvSpPr>
        <p:spPr bwMode="auto">
          <a:xfrm>
            <a:off x="647701" y="439590"/>
            <a:ext cx="77954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Les missions du département Partenariat</a:t>
            </a:r>
            <a:endParaRPr lang="fr-BE" sz="2800" b="1" dirty="0">
              <a:solidFill>
                <a:srgbClr val="000090"/>
              </a:solidFill>
              <a:latin typeface="Arial"/>
              <a:cs typeface="Arial"/>
            </a:endParaRPr>
          </a:p>
        </p:txBody>
      </p:sp>
      <p:sp>
        <p:nvSpPr>
          <p:cNvPr id="2" name="Rectangle 1"/>
          <p:cNvSpPr/>
          <p:nvPr/>
        </p:nvSpPr>
        <p:spPr>
          <a:xfrm>
            <a:off x="533400" y="1271809"/>
            <a:ext cx="8115300" cy="2585323"/>
          </a:xfrm>
          <a:prstGeom prst="rect">
            <a:avLst/>
          </a:prstGeom>
        </p:spPr>
        <p:txBody>
          <a:bodyPr wrap="square">
            <a:spAutoFit/>
          </a:bodyPr>
          <a:lstStyle/>
          <a:p>
            <a:pPr lvl="0" defTabSz="914400">
              <a:defRPr/>
            </a:pPr>
            <a:endParaRPr lang="fr-BE" kern="0" dirty="0">
              <a:solidFill>
                <a:srgbClr val="000000"/>
              </a:solidFill>
              <a:latin typeface="Arial" panose="020B0604020202020204" pitchFamily="34" charset="0"/>
            </a:endParaRPr>
          </a:p>
          <a:p>
            <a:pPr marL="285750" lvl="0" indent="-285750" algn="just" defTabSz="914400">
              <a:buFont typeface="Wingdings" charset="2"/>
              <a:buChar char="u"/>
              <a:defRPr/>
            </a:pPr>
            <a:r>
              <a:rPr lang="fr-BE" kern="0" dirty="0">
                <a:solidFill>
                  <a:srgbClr val="7F7F7F"/>
                </a:solidFill>
                <a:latin typeface="Arial" panose="020B0604020202020204" pitchFamily="34" charset="0"/>
              </a:rPr>
              <a:t>Interagir, s’enrichir et alimenter l’écosystème d’Actiris  afin de répondre, dans le cadre de ses objectifs stratégiques, aux besoins des chercheurs d’emploi et des employeurs  </a:t>
            </a:r>
            <a:endParaRPr lang="fr-BE" kern="0" dirty="0" smtClean="0">
              <a:solidFill>
                <a:srgbClr val="7F7F7F"/>
              </a:solidFill>
              <a:latin typeface="Arial" panose="020B0604020202020204" pitchFamily="34" charset="0"/>
            </a:endParaRPr>
          </a:p>
          <a:p>
            <a:pPr lvl="0" algn="just" defTabSz="914400">
              <a:defRPr/>
            </a:pPr>
            <a:endParaRPr lang="fr-BE" kern="0" dirty="0" smtClean="0">
              <a:solidFill>
                <a:srgbClr val="7F7F7F"/>
              </a:solidFill>
              <a:latin typeface="Arial" panose="020B0604020202020204" pitchFamily="34" charset="0"/>
            </a:endParaRPr>
          </a:p>
          <a:p>
            <a:pPr lvl="0" algn="just" defTabSz="914400">
              <a:defRPr/>
            </a:pPr>
            <a:endParaRPr lang="fr-BE" kern="0" dirty="0">
              <a:solidFill>
                <a:srgbClr val="7F7F7F"/>
              </a:solidFill>
              <a:latin typeface="Arial" panose="020B0604020202020204" pitchFamily="34" charset="0"/>
            </a:endParaRPr>
          </a:p>
          <a:p>
            <a:pPr marL="285750" indent="-285750" algn="just" defTabSz="914400">
              <a:buFont typeface="Wingdings" charset="2"/>
              <a:buChar char="u"/>
              <a:defRPr/>
            </a:pPr>
            <a:r>
              <a:rPr lang="fr-BE" kern="0" dirty="0">
                <a:solidFill>
                  <a:srgbClr val="7F7F7F"/>
                </a:solidFill>
                <a:latin typeface="Arial" panose="020B0604020202020204" pitchFamily="34" charset="0"/>
              </a:rPr>
              <a:t>Constituer et gérer un portefeuille de services adaptés et visibles fournis par les partenaires et le mettre à disposition des services de première ligne et des publics d’Actiris ( chercheurs d’emploi et employeurs</a:t>
            </a:r>
            <a:r>
              <a:rPr lang="fr-BE" kern="0" dirty="0" smtClean="0">
                <a:solidFill>
                  <a:srgbClr val="7F7F7F"/>
                </a:solidFill>
                <a:latin typeface="Arial" panose="020B0604020202020204" pitchFamily="34" charset="0"/>
              </a:rPr>
              <a:t>)</a:t>
            </a:r>
            <a:endParaRPr lang="fr-BE" kern="0" dirty="0">
              <a:solidFill>
                <a:srgbClr val="7F7F7F"/>
              </a:solidFill>
              <a:latin typeface="Arial" panose="020B0604020202020204" pitchFamily="34" charset="0"/>
            </a:endParaRPr>
          </a:p>
        </p:txBody>
      </p:sp>
    </p:spTree>
    <p:extLst>
      <p:ext uri="{BB962C8B-B14F-4D97-AF65-F5344CB8AC3E}">
        <p14:creationId xmlns:p14="http://schemas.microsoft.com/office/powerpoint/2010/main" val="3652522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337119" y="232066"/>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Recevabilité des dossiers de candidature</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30</a:t>
            </a:fld>
            <a:endParaRPr lang="fr-FR" dirty="0"/>
          </a:p>
        </p:txBody>
      </p:sp>
      <p:sp>
        <p:nvSpPr>
          <p:cNvPr id="10" name="Text Box 6"/>
          <p:cNvSpPr txBox="1">
            <a:spLocks noChangeArrowheads="1"/>
          </p:cNvSpPr>
          <p:nvPr/>
        </p:nvSpPr>
        <p:spPr bwMode="auto">
          <a:xfrm>
            <a:off x="959796" y="1103061"/>
            <a:ext cx="7957225" cy="3908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55600" lvl="1" indent="0"/>
            <a:endParaRPr lang="fr-BE" dirty="0">
              <a:solidFill>
                <a:srgbClr val="7F7F7F"/>
              </a:solidFill>
            </a:endParaRPr>
          </a:p>
          <a:p>
            <a:pPr marL="285750" lvl="0" indent="-285750">
              <a:buFont typeface="Wingdings" charset="2"/>
              <a:buChar char="u"/>
            </a:pPr>
            <a:r>
              <a:rPr lang="fr-BE" b="1" dirty="0" smtClean="0">
                <a:solidFill>
                  <a:srgbClr val="000090"/>
                </a:solidFill>
              </a:rPr>
              <a:t>Conditions de recevabilité d’un dossier :</a:t>
            </a:r>
          </a:p>
          <a:p>
            <a:pPr marL="1004888" lvl="2" indent="-285750">
              <a:buFont typeface="Arial" panose="020B0604020202020204" pitchFamily="34" charset="0"/>
              <a:buChar char="•"/>
              <a:defRPr/>
            </a:pPr>
            <a:r>
              <a:rPr lang="fr-BE" altLang="fr-FR" dirty="0" smtClean="0">
                <a:solidFill>
                  <a:srgbClr val="7F7F7F"/>
                </a:solidFill>
                <a:cs typeface="Arial" panose="020B0604020202020204" pitchFamily="34" charset="0"/>
              </a:rPr>
              <a:t>Introduit au </a:t>
            </a:r>
            <a:r>
              <a:rPr lang="fr-BE" altLang="fr-FR" dirty="0">
                <a:solidFill>
                  <a:srgbClr val="7F7F7F"/>
                </a:solidFill>
                <a:cs typeface="Arial" panose="020B0604020202020204" pitchFamily="34" charset="0"/>
              </a:rPr>
              <a:t>plus tard </a:t>
            </a:r>
            <a:r>
              <a:rPr lang="fr-BE" altLang="fr-FR" dirty="0" smtClean="0">
                <a:solidFill>
                  <a:srgbClr val="7F7F7F"/>
                </a:solidFill>
                <a:cs typeface="Arial" panose="020B0604020202020204" pitchFamily="34" charset="0"/>
              </a:rPr>
              <a:t>30/09/2020 (avant minuit);</a:t>
            </a:r>
          </a:p>
          <a:p>
            <a:pPr marL="1004888" lvl="2" indent="-285750">
              <a:buFont typeface="Arial" panose="020B0604020202020204" pitchFamily="34" charset="0"/>
              <a:buChar char="•"/>
              <a:defRPr/>
            </a:pPr>
            <a:r>
              <a:rPr lang="fr-BE" altLang="fr-FR" dirty="0" smtClean="0">
                <a:solidFill>
                  <a:srgbClr val="7F7F7F"/>
                </a:solidFill>
                <a:cs typeface="Arial" panose="020B0604020202020204" pitchFamily="34" charset="0"/>
              </a:rPr>
              <a:t>Délai de 15 pour introduire les documents manquants (maximum 3) </a:t>
            </a:r>
          </a:p>
          <a:p>
            <a:pPr marL="1004888" lvl="2" indent="-285750">
              <a:buFont typeface="Arial" panose="020B0604020202020204" pitchFamily="34" charset="0"/>
              <a:buChar char="•"/>
              <a:defRPr/>
            </a:pPr>
            <a:r>
              <a:rPr lang="fr-BE" altLang="fr-FR" dirty="0" smtClean="0">
                <a:solidFill>
                  <a:srgbClr val="7F7F7F"/>
                </a:solidFill>
                <a:cs typeface="Arial" panose="020B0604020202020204" pitchFamily="34" charset="0"/>
              </a:rPr>
              <a:t>Via MAP (</a:t>
            </a:r>
            <a:r>
              <a:rPr lang="fr-FR" u="sng" dirty="0" smtClean="0">
                <a:solidFill>
                  <a:srgbClr val="7F7F7F"/>
                </a:solidFill>
                <a:hlinkClick r:id="rId4"/>
              </a:rPr>
              <a:t>https://partners.actiris.brussels</a:t>
            </a:r>
            <a:r>
              <a:rPr lang="fr-FR" dirty="0" smtClean="0">
                <a:solidFill>
                  <a:srgbClr val="7F7F7F"/>
                </a:solidFill>
              </a:rPr>
              <a:t>) </a:t>
            </a:r>
            <a:r>
              <a:rPr lang="fr-FR" dirty="0" smtClean="0">
                <a:solidFill>
                  <a:srgbClr val="7F7F7F"/>
                </a:solidFill>
                <a:sym typeface="Wingdings" panose="05000000000000000000" pitchFamily="2" charset="2"/>
              </a:rPr>
              <a:t></a:t>
            </a:r>
            <a:r>
              <a:rPr lang="fr-FR" dirty="0" smtClean="0">
                <a:solidFill>
                  <a:srgbClr val="7F7F7F"/>
                </a:solidFill>
              </a:rPr>
              <a:t> à introduire via la mesure « 50+ »  </a:t>
            </a:r>
            <a:endParaRPr lang="fr-BE" altLang="fr-FR" dirty="0" smtClean="0">
              <a:solidFill>
                <a:srgbClr val="7F7F7F"/>
              </a:solidFill>
              <a:cs typeface="Arial" panose="020B0604020202020204" pitchFamily="34" charset="0"/>
            </a:endParaRPr>
          </a:p>
          <a:p>
            <a:pPr marL="1004888" lvl="2" indent="-285750">
              <a:buFont typeface="Arial" panose="020B0604020202020204" pitchFamily="34" charset="0"/>
              <a:buChar char="•"/>
              <a:defRPr/>
            </a:pPr>
            <a:r>
              <a:rPr lang="fr-BE" altLang="fr-FR" dirty="0" smtClean="0">
                <a:solidFill>
                  <a:srgbClr val="7F7F7F"/>
                </a:solidFill>
                <a:cs typeface="Arial" panose="020B0604020202020204" pitchFamily="34" charset="0"/>
              </a:rPr>
              <a:t>Utilisation </a:t>
            </a:r>
            <a:r>
              <a:rPr lang="fr-BE" altLang="fr-FR" dirty="0">
                <a:solidFill>
                  <a:srgbClr val="7F7F7F"/>
                </a:solidFill>
                <a:cs typeface="Arial" panose="020B0604020202020204" pitchFamily="34" charset="0"/>
              </a:rPr>
              <a:t>du </a:t>
            </a:r>
            <a:r>
              <a:rPr lang="fr-BE" altLang="fr-FR" dirty="0" smtClean="0">
                <a:solidFill>
                  <a:srgbClr val="7F7F7F"/>
                </a:solidFill>
                <a:cs typeface="Arial" panose="020B0604020202020204" pitchFamily="34" charset="0"/>
              </a:rPr>
              <a:t>canevas </a:t>
            </a:r>
            <a:endParaRPr lang="fr-BE" altLang="fr-FR" dirty="0">
              <a:solidFill>
                <a:srgbClr val="7F7F7F"/>
              </a:solidFill>
              <a:cs typeface="Arial" panose="020B0604020202020204" pitchFamily="34" charset="0"/>
            </a:endParaRPr>
          </a:p>
          <a:p>
            <a:pPr marL="1004888" lvl="2" indent="-285750">
              <a:buFont typeface="Arial" panose="020B0604020202020204" pitchFamily="34" charset="0"/>
              <a:buChar char="•"/>
              <a:defRPr/>
            </a:pPr>
            <a:r>
              <a:rPr lang="fr-BE" altLang="fr-FR" dirty="0">
                <a:solidFill>
                  <a:srgbClr val="7F7F7F"/>
                </a:solidFill>
                <a:cs typeface="Arial" panose="020B0604020202020204" pitchFamily="34" charset="0"/>
              </a:rPr>
              <a:t>Word + </a:t>
            </a:r>
            <a:r>
              <a:rPr lang="fr-BE" altLang="fr-FR" dirty="0" smtClean="0">
                <a:solidFill>
                  <a:srgbClr val="7F7F7F"/>
                </a:solidFill>
                <a:cs typeface="Arial" panose="020B0604020202020204" pitchFamily="34" charset="0"/>
              </a:rPr>
              <a:t>PDF </a:t>
            </a:r>
          </a:p>
          <a:p>
            <a:pPr marL="1004888" lvl="2" indent="-285750">
              <a:buFont typeface="Arial" panose="020B0604020202020204" pitchFamily="34" charset="0"/>
              <a:buChar char="•"/>
              <a:defRPr/>
            </a:pPr>
            <a:r>
              <a:rPr lang="fr-BE" altLang="fr-FR" dirty="0">
                <a:solidFill>
                  <a:srgbClr val="7F7F7F"/>
                </a:solidFill>
              </a:rPr>
              <a:t>L’ensemble des annexes est </a:t>
            </a:r>
            <a:r>
              <a:rPr lang="fr-BE" altLang="fr-FR" dirty="0" smtClean="0">
                <a:solidFill>
                  <a:srgbClr val="7F7F7F"/>
                </a:solidFill>
              </a:rPr>
              <a:t>présent, celles-ci sont s</a:t>
            </a:r>
            <a:r>
              <a:rPr lang="fr-BE" altLang="fr-FR" dirty="0" smtClean="0">
                <a:solidFill>
                  <a:srgbClr val="7F7F7F"/>
                </a:solidFill>
                <a:cs typeface="Arial" panose="020B0604020202020204" pitchFamily="34" charset="0"/>
              </a:rPr>
              <a:t>ignées par la </a:t>
            </a:r>
            <a:r>
              <a:rPr lang="fr-BE" altLang="fr-FR" dirty="0">
                <a:solidFill>
                  <a:srgbClr val="7F7F7F"/>
                </a:solidFill>
                <a:cs typeface="Arial" panose="020B0604020202020204" pitchFamily="34" charset="0"/>
              </a:rPr>
              <a:t>bonne </a:t>
            </a:r>
            <a:r>
              <a:rPr lang="fr-BE" altLang="fr-FR" dirty="0" smtClean="0">
                <a:solidFill>
                  <a:srgbClr val="7F7F7F"/>
                </a:solidFill>
                <a:cs typeface="Arial" panose="020B0604020202020204" pitchFamily="34" charset="0"/>
              </a:rPr>
              <a:t>personne.</a:t>
            </a:r>
          </a:p>
          <a:p>
            <a:pPr marL="285750" indent="-285750">
              <a:buFont typeface="Wingdings" charset="2"/>
              <a:buChar char="u"/>
              <a:defRPr/>
            </a:pPr>
            <a:r>
              <a:rPr lang="fr-BE" altLang="fr-FR" dirty="0">
                <a:solidFill>
                  <a:srgbClr val="7F7F7F"/>
                </a:solidFill>
              </a:rPr>
              <a:t>Un dossier non recevable </a:t>
            </a:r>
            <a:r>
              <a:rPr lang="fr-BE" altLang="fr-FR" dirty="0" smtClean="0">
                <a:solidFill>
                  <a:srgbClr val="7F7F7F"/>
                </a:solidFill>
              </a:rPr>
              <a:t>ne sera pas analysé par le comité de sélection</a:t>
            </a:r>
            <a:endParaRPr lang="fr-BE" b="1" u="sng" dirty="0">
              <a:solidFill>
                <a:srgbClr val="7F7F7F"/>
              </a:solidFill>
            </a:endParaRPr>
          </a:p>
          <a:p>
            <a:pPr>
              <a:buFont typeface="Arial" panose="020B0604020202020204" pitchFamily="34" charset="0"/>
              <a:buChar char="•"/>
            </a:pPr>
            <a:endParaRPr lang="fr-BE" sz="1600" dirty="0" smtClean="0">
              <a:solidFill>
                <a:srgbClr val="000000"/>
              </a:solidFill>
            </a:endParaRPr>
          </a:p>
          <a:p>
            <a:pPr lvl="1">
              <a:buFont typeface="Arial" panose="020B0604020202020204" pitchFamily="34" charset="0"/>
              <a:buChar char="•"/>
            </a:pPr>
            <a:endParaRPr lang="fr-BE" sz="1600" dirty="0">
              <a:solidFill>
                <a:schemeClr val="bg1">
                  <a:lumMod val="50000"/>
                </a:schemeClr>
              </a:solidFill>
            </a:endParaRPr>
          </a:p>
        </p:txBody>
      </p:sp>
    </p:spTree>
    <p:extLst>
      <p:ext uri="{BB962C8B-B14F-4D97-AF65-F5344CB8AC3E}">
        <p14:creationId xmlns:p14="http://schemas.microsoft.com/office/powerpoint/2010/main" val="276929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Candidature via la plateforme Mon Actiris Partenaire (MAP)</a:t>
            </a:r>
          </a:p>
          <a:p>
            <a:pPr>
              <a:defRPr/>
            </a:pP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31</a:t>
            </a:fld>
            <a:endParaRPr lang="fr-FR" dirty="0"/>
          </a:p>
        </p:txBody>
      </p:sp>
      <p:sp>
        <p:nvSpPr>
          <p:cNvPr id="10" name="Text Box 6"/>
          <p:cNvSpPr txBox="1">
            <a:spLocks noChangeArrowheads="1"/>
          </p:cNvSpPr>
          <p:nvPr/>
        </p:nvSpPr>
        <p:spPr bwMode="auto">
          <a:xfrm>
            <a:off x="643753" y="1357848"/>
            <a:ext cx="8445500" cy="332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spcBef>
                <a:spcPct val="0"/>
              </a:spcBef>
              <a:buFontTx/>
              <a:buNone/>
            </a:pPr>
            <a:endParaRPr lang="fr-BE" altLang="fr-FR" sz="1600" b="1" dirty="0">
              <a:solidFill>
                <a:schemeClr val="tx1">
                  <a:lumMod val="50000"/>
                  <a:lumOff val="50000"/>
                </a:schemeClr>
              </a:solidFill>
            </a:endParaRPr>
          </a:p>
          <a:p>
            <a:pPr>
              <a:spcBef>
                <a:spcPct val="0"/>
              </a:spcBef>
              <a:buFontTx/>
              <a:buNone/>
            </a:pPr>
            <a:r>
              <a:rPr lang="fr-BE" altLang="fr-FR" dirty="0">
                <a:solidFill>
                  <a:schemeClr val="tx1">
                    <a:lumMod val="50000"/>
                    <a:lumOff val="50000"/>
                  </a:schemeClr>
                </a:solidFill>
              </a:rPr>
              <a:t>Plateforme en ligne sur laquelle les opérateurs pourront télécharger </a:t>
            </a:r>
            <a:r>
              <a:rPr lang="fr-BE" altLang="fr-FR" dirty="0" smtClean="0">
                <a:solidFill>
                  <a:schemeClr val="tx1">
                    <a:lumMod val="50000"/>
                    <a:lumOff val="50000"/>
                  </a:schemeClr>
                </a:solidFill>
              </a:rPr>
              <a:t>l’ensemble de leurs </a:t>
            </a:r>
            <a:r>
              <a:rPr lang="fr-BE" altLang="fr-FR" dirty="0">
                <a:solidFill>
                  <a:schemeClr val="tx1">
                    <a:lumMod val="50000"/>
                    <a:lumOff val="50000"/>
                  </a:schemeClr>
                </a:solidFill>
              </a:rPr>
              <a:t>documents suite aux appels à projets et soumettre leur candidature</a:t>
            </a:r>
          </a:p>
          <a:p>
            <a:pPr>
              <a:spcBef>
                <a:spcPct val="0"/>
              </a:spcBef>
              <a:buFontTx/>
              <a:buNone/>
            </a:pPr>
            <a:endParaRPr lang="fr-BE" altLang="fr-FR" dirty="0">
              <a:solidFill>
                <a:schemeClr val="tx1">
                  <a:lumMod val="50000"/>
                  <a:lumOff val="50000"/>
                </a:schemeClr>
              </a:solidFill>
            </a:endParaRPr>
          </a:p>
          <a:p>
            <a:pPr lvl="1">
              <a:spcBef>
                <a:spcPct val="0"/>
              </a:spcBef>
              <a:buFont typeface="Arial" panose="020B0604020202020204" pitchFamily="34" charset="0"/>
              <a:buChar char="•"/>
            </a:pPr>
            <a:r>
              <a:rPr lang="fr-BE" altLang="fr-FR" dirty="0">
                <a:solidFill>
                  <a:schemeClr val="tx1">
                    <a:lumMod val="50000"/>
                    <a:lumOff val="50000"/>
                  </a:schemeClr>
                </a:solidFill>
              </a:rPr>
              <a:t>plus besoin de version papier</a:t>
            </a:r>
          </a:p>
          <a:p>
            <a:pPr lvl="1">
              <a:spcBef>
                <a:spcPct val="0"/>
              </a:spcBef>
              <a:buFont typeface="Arial" panose="020B0604020202020204" pitchFamily="34" charset="0"/>
              <a:buChar char="•"/>
            </a:pPr>
            <a:r>
              <a:rPr lang="fr-BE" altLang="fr-FR" dirty="0">
                <a:solidFill>
                  <a:schemeClr val="tx1">
                    <a:lumMod val="50000"/>
                    <a:lumOff val="50000"/>
                  </a:schemeClr>
                </a:solidFill>
              </a:rPr>
              <a:t>possibilité à tout moment de consulter le dossier et ses annexes </a:t>
            </a:r>
          </a:p>
          <a:p>
            <a:pPr lvl="1">
              <a:spcBef>
                <a:spcPct val="0"/>
              </a:spcBef>
              <a:buFont typeface="Arial" panose="020B0604020202020204" pitchFamily="34" charset="0"/>
              <a:buChar char="•"/>
            </a:pPr>
            <a:r>
              <a:rPr lang="fr-BE" altLang="fr-FR" dirty="0">
                <a:solidFill>
                  <a:schemeClr val="tx1">
                    <a:lumMod val="50000"/>
                    <a:lumOff val="50000"/>
                  </a:schemeClr>
                </a:solidFill>
              </a:rPr>
              <a:t>possibilité de rajouter des documents</a:t>
            </a:r>
          </a:p>
          <a:p>
            <a:pPr lvl="1">
              <a:spcBef>
                <a:spcPct val="0"/>
              </a:spcBef>
              <a:buFont typeface="Arial" panose="020B0604020202020204" pitchFamily="34" charset="0"/>
              <a:buChar char="•"/>
            </a:pPr>
            <a:r>
              <a:rPr lang="fr-BE" altLang="fr-FR" dirty="0">
                <a:solidFill>
                  <a:schemeClr val="tx1">
                    <a:lumMod val="50000"/>
                    <a:lumOff val="50000"/>
                  </a:schemeClr>
                </a:solidFill>
              </a:rPr>
              <a:t>introduction des rapports d’activité</a:t>
            </a:r>
          </a:p>
          <a:p>
            <a:pPr lvl="1">
              <a:spcBef>
                <a:spcPct val="0"/>
              </a:spcBef>
              <a:buFont typeface="Arial" panose="020B0604020202020204" pitchFamily="34" charset="0"/>
              <a:buChar char="•"/>
            </a:pPr>
            <a:r>
              <a:rPr lang="fr-BE" altLang="fr-FR" dirty="0">
                <a:solidFill>
                  <a:schemeClr val="tx1">
                    <a:lumMod val="50000"/>
                    <a:lumOff val="50000"/>
                  </a:schemeClr>
                </a:solidFill>
              </a:rPr>
              <a:t>visualisation de l’état des liquidations</a:t>
            </a:r>
          </a:p>
          <a:p>
            <a:pPr lvl="1">
              <a:spcBef>
                <a:spcPct val="0"/>
              </a:spcBef>
              <a:buFont typeface="Arial" panose="020B0604020202020204" pitchFamily="34" charset="0"/>
              <a:buChar char="•"/>
            </a:pPr>
            <a:r>
              <a:rPr lang="fr-BE" altLang="fr-FR" dirty="0">
                <a:solidFill>
                  <a:schemeClr val="tx1">
                    <a:lumMod val="50000"/>
                    <a:lumOff val="50000"/>
                  </a:schemeClr>
                </a:solidFill>
              </a:rPr>
              <a:t>communication entre Actiris et </a:t>
            </a:r>
            <a:r>
              <a:rPr lang="fr-BE" altLang="fr-FR" dirty="0" smtClean="0">
                <a:solidFill>
                  <a:schemeClr val="tx1">
                    <a:lumMod val="50000"/>
                    <a:lumOff val="50000"/>
                  </a:schemeClr>
                </a:solidFill>
              </a:rPr>
              <a:t>ses </a:t>
            </a:r>
            <a:r>
              <a:rPr lang="fr-BE" altLang="fr-FR" dirty="0">
                <a:solidFill>
                  <a:schemeClr val="tx1">
                    <a:lumMod val="50000"/>
                    <a:lumOff val="50000"/>
                  </a:schemeClr>
                </a:solidFill>
              </a:rPr>
              <a:t>partenaires plus rapide et efficace</a:t>
            </a:r>
          </a:p>
          <a:p>
            <a:endParaRPr lang="fr-BE" sz="1600" dirty="0" smtClean="0">
              <a:solidFill>
                <a:schemeClr val="bg1">
                  <a:lumMod val="50000"/>
                </a:schemeClr>
              </a:solidFill>
            </a:endParaRPr>
          </a:p>
          <a:p>
            <a:pPr lvl="1">
              <a:buFont typeface="Arial" panose="020B0604020202020204" pitchFamily="34" charset="0"/>
              <a:buChar char="•"/>
            </a:pPr>
            <a:endParaRPr lang="fr-BE" sz="1600" dirty="0">
              <a:solidFill>
                <a:schemeClr val="bg1">
                  <a:lumMod val="50000"/>
                </a:schemeClr>
              </a:solidFill>
            </a:endParaRPr>
          </a:p>
        </p:txBody>
      </p:sp>
    </p:spTree>
    <p:extLst>
      <p:ext uri="{BB962C8B-B14F-4D97-AF65-F5344CB8AC3E}">
        <p14:creationId xmlns:p14="http://schemas.microsoft.com/office/powerpoint/2010/main" val="1380016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145182" cy="5143500"/>
          </a:xfrm>
          <a:prstGeom prst="rect">
            <a:avLst/>
          </a:prstGeom>
        </p:spPr>
      </p:pic>
      <p:sp>
        <p:nvSpPr>
          <p:cNvPr id="5" name="Text Box 7"/>
          <p:cNvSpPr txBox="1">
            <a:spLocks noChangeArrowheads="1"/>
          </p:cNvSpPr>
          <p:nvPr/>
        </p:nvSpPr>
        <p:spPr bwMode="auto">
          <a:xfrm>
            <a:off x="1278753" y="439590"/>
            <a:ext cx="716438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Les prochaines étapes</a:t>
            </a:r>
          </a:p>
          <a:p>
            <a:pPr>
              <a:defRPr/>
            </a:pP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32</a:t>
            </a:fld>
            <a:endParaRPr lang="fr-FR" dirty="0"/>
          </a:p>
        </p:txBody>
      </p:sp>
      <p:sp>
        <p:nvSpPr>
          <p:cNvPr id="10" name="Text Box 6"/>
          <p:cNvSpPr txBox="1">
            <a:spLocks noChangeArrowheads="1"/>
          </p:cNvSpPr>
          <p:nvPr/>
        </p:nvSpPr>
        <p:spPr bwMode="auto">
          <a:xfrm>
            <a:off x="520700" y="849061"/>
            <a:ext cx="8470900" cy="3936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55600" lvl="1" indent="0">
              <a:lnSpc>
                <a:spcPct val="110000"/>
              </a:lnSpc>
              <a:defRPr/>
            </a:pPr>
            <a:r>
              <a:rPr lang="fr-BE" altLang="fr-FR" b="1" dirty="0" smtClean="0">
                <a:solidFill>
                  <a:schemeClr val="bg1">
                    <a:lumMod val="50000"/>
                  </a:schemeClr>
                </a:solidFill>
                <a:cs typeface="Arial" panose="020B0604020202020204" pitchFamily="34" charset="0"/>
              </a:rPr>
              <a:t>	</a:t>
            </a:r>
          </a:p>
          <a:p>
            <a:pPr marL="641350" lvl="1" indent="-285750">
              <a:lnSpc>
                <a:spcPct val="110000"/>
              </a:lnSpc>
              <a:buFont typeface="Wingdings" panose="05000000000000000000" pitchFamily="2" charset="2"/>
              <a:buChar char="Ø"/>
              <a:defRPr/>
            </a:pPr>
            <a:r>
              <a:rPr lang="fr-BE" altLang="fr-FR" b="1" dirty="0" smtClean="0">
                <a:solidFill>
                  <a:schemeClr val="bg1">
                    <a:lumMod val="50000"/>
                  </a:schemeClr>
                </a:solidFill>
                <a:cs typeface="Arial" panose="020B0604020202020204" pitchFamily="34" charset="0"/>
              </a:rPr>
              <a:t>Soumission </a:t>
            </a:r>
            <a:r>
              <a:rPr lang="fr-BE" altLang="fr-FR" b="1" dirty="0">
                <a:solidFill>
                  <a:schemeClr val="bg1">
                    <a:lumMod val="50000"/>
                  </a:schemeClr>
                </a:solidFill>
                <a:cs typeface="Arial" panose="020B0604020202020204" pitchFamily="34" charset="0"/>
              </a:rPr>
              <a:t>des </a:t>
            </a:r>
            <a:r>
              <a:rPr lang="fr-BE" altLang="fr-FR" b="1" dirty="0" smtClean="0">
                <a:solidFill>
                  <a:schemeClr val="bg1">
                    <a:lumMod val="50000"/>
                  </a:schemeClr>
                </a:solidFill>
                <a:cs typeface="Arial" panose="020B0604020202020204" pitchFamily="34" charset="0"/>
              </a:rPr>
              <a:t>dossiers </a:t>
            </a:r>
            <a:r>
              <a:rPr lang="fr-BE" altLang="fr-FR" dirty="0" smtClean="0">
                <a:solidFill>
                  <a:schemeClr val="bg1">
                    <a:lumMod val="50000"/>
                  </a:schemeClr>
                </a:solidFill>
                <a:cs typeface="Arial" panose="020B0604020202020204" pitchFamily="34" charset="0"/>
              </a:rPr>
              <a:t>= </a:t>
            </a:r>
            <a:r>
              <a:rPr lang="fr-BE" altLang="fr-FR" dirty="0">
                <a:solidFill>
                  <a:schemeClr val="bg1">
                    <a:lumMod val="50000"/>
                  </a:schemeClr>
                </a:solidFill>
                <a:cs typeface="Arial" panose="020B0604020202020204" pitchFamily="34" charset="0"/>
              </a:rPr>
              <a:t>a</a:t>
            </a:r>
            <a:r>
              <a:rPr lang="fr-BE" altLang="fr-FR" dirty="0" smtClean="0">
                <a:solidFill>
                  <a:schemeClr val="bg1">
                    <a:lumMod val="50000"/>
                  </a:schemeClr>
                </a:solidFill>
                <a:cs typeface="Arial" panose="020B0604020202020204" pitchFamily="34" charset="0"/>
              </a:rPr>
              <a:t>u </a:t>
            </a:r>
            <a:r>
              <a:rPr lang="fr-BE" altLang="fr-FR" dirty="0">
                <a:solidFill>
                  <a:schemeClr val="bg1">
                    <a:lumMod val="50000"/>
                  </a:schemeClr>
                </a:solidFill>
                <a:cs typeface="Arial" panose="020B0604020202020204" pitchFamily="34" charset="0"/>
              </a:rPr>
              <a:t>plus tard le </a:t>
            </a:r>
            <a:r>
              <a:rPr lang="fr-BE" altLang="fr-FR" dirty="0" smtClean="0">
                <a:solidFill>
                  <a:schemeClr val="bg1">
                    <a:lumMod val="50000"/>
                  </a:schemeClr>
                </a:solidFill>
                <a:cs typeface="Arial" panose="020B0604020202020204" pitchFamily="34" charset="0"/>
              </a:rPr>
              <a:t>30/09/2020 (</a:t>
            </a:r>
            <a:r>
              <a:rPr lang="fr-BE" altLang="fr-FR" dirty="0">
                <a:solidFill>
                  <a:schemeClr val="bg1">
                    <a:lumMod val="50000"/>
                  </a:schemeClr>
                </a:solidFill>
                <a:cs typeface="Arial" panose="020B0604020202020204" pitchFamily="34" charset="0"/>
              </a:rPr>
              <a:t>23h59</a:t>
            </a:r>
            <a:r>
              <a:rPr lang="fr-BE" altLang="fr-FR" dirty="0" smtClean="0">
                <a:solidFill>
                  <a:schemeClr val="bg1">
                    <a:lumMod val="50000"/>
                  </a:schemeClr>
                </a:solidFill>
                <a:cs typeface="Arial" panose="020B0604020202020204" pitchFamily="34" charset="0"/>
              </a:rPr>
              <a:t>)</a:t>
            </a:r>
          </a:p>
          <a:p>
            <a:pPr marL="1004888" lvl="2" indent="-285750">
              <a:lnSpc>
                <a:spcPct val="110000"/>
              </a:lnSpc>
              <a:buFont typeface="Arial" panose="020B0604020202020204" pitchFamily="34" charset="0"/>
              <a:buChar char="•"/>
              <a:defRPr/>
            </a:pPr>
            <a:endParaRPr lang="fr-BE" altLang="fr-FR" dirty="0">
              <a:solidFill>
                <a:schemeClr val="bg1">
                  <a:lumMod val="50000"/>
                </a:schemeClr>
              </a:solidFill>
              <a:cs typeface="Arial" panose="020B0604020202020204" pitchFamily="34" charset="0"/>
            </a:endParaRPr>
          </a:p>
          <a:p>
            <a:pPr marL="641350" lvl="1" indent="-285750">
              <a:lnSpc>
                <a:spcPct val="110000"/>
              </a:lnSpc>
              <a:buFont typeface="Wingdings" panose="05000000000000000000" pitchFamily="2" charset="2"/>
              <a:buChar char="Ø"/>
              <a:defRPr/>
            </a:pPr>
            <a:r>
              <a:rPr lang="fr-BE" altLang="fr-FR" b="1" dirty="0">
                <a:solidFill>
                  <a:schemeClr val="bg1">
                    <a:lumMod val="50000"/>
                  </a:schemeClr>
                </a:solidFill>
                <a:cs typeface="Arial" panose="020B0604020202020204" pitchFamily="34" charset="0"/>
              </a:rPr>
              <a:t>Soumissions documents manquants (max. 3 !</a:t>
            </a:r>
            <a:r>
              <a:rPr lang="fr-BE" altLang="fr-FR" b="1" dirty="0" smtClean="0">
                <a:solidFill>
                  <a:schemeClr val="bg1">
                    <a:lumMod val="50000"/>
                  </a:schemeClr>
                </a:solidFill>
                <a:cs typeface="Arial" panose="020B0604020202020204" pitchFamily="34" charset="0"/>
              </a:rPr>
              <a:t>) </a:t>
            </a:r>
            <a:r>
              <a:rPr lang="fr-BE" altLang="fr-FR" dirty="0" smtClean="0">
                <a:solidFill>
                  <a:schemeClr val="bg1">
                    <a:lumMod val="50000"/>
                  </a:schemeClr>
                </a:solidFill>
                <a:cs typeface="Arial" panose="020B0604020202020204" pitchFamily="34" charset="0"/>
              </a:rPr>
              <a:t>= au </a:t>
            </a:r>
            <a:r>
              <a:rPr lang="fr-BE" altLang="fr-FR" dirty="0">
                <a:solidFill>
                  <a:schemeClr val="bg1">
                    <a:lumMod val="50000"/>
                  </a:schemeClr>
                </a:solidFill>
                <a:cs typeface="Arial" panose="020B0604020202020204" pitchFamily="34" charset="0"/>
              </a:rPr>
              <a:t>plus tard le </a:t>
            </a:r>
            <a:r>
              <a:rPr lang="fr-BE" altLang="fr-FR" dirty="0" smtClean="0">
                <a:solidFill>
                  <a:schemeClr val="bg1">
                    <a:lumMod val="50000"/>
                  </a:schemeClr>
                </a:solidFill>
                <a:cs typeface="Arial" panose="020B0604020202020204" pitchFamily="34" charset="0"/>
              </a:rPr>
              <a:t>15/09/2020 </a:t>
            </a:r>
            <a:r>
              <a:rPr lang="fr-BE" altLang="fr-FR" dirty="0">
                <a:solidFill>
                  <a:schemeClr val="bg1">
                    <a:lumMod val="50000"/>
                  </a:schemeClr>
                </a:solidFill>
                <a:cs typeface="Arial" panose="020B0604020202020204" pitchFamily="34" charset="0"/>
              </a:rPr>
              <a:t>(23h59</a:t>
            </a:r>
            <a:r>
              <a:rPr lang="fr-BE" altLang="fr-FR" dirty="0" smtClean="0">
                <a:solidFill>
                  <a:schemeClr val="bg1">
                    <a:lumMod val="50000"/>
                  </a:schemeClr>
                </a:solidFill>
                <a:cs typeface="Arial" panose="020B0604020202020204" pitchFamily="34" charset="0"/>
              </a:rPr>
              <a:t>)</a:t>
            </a:r>
          </a:p>
          <a:p>
            <a:pPr marL="1004888" lvl="2" indent="-285750">
              <a:lnSpc>
                <a:spcPct val="110000"/>
              </a:lnSpc>
              <a:buFont typeface="Arial" panose="020B0604020202020204" pitchFamily="34" charset="0"/>
              <a:buChar char="•"/>
              <a:defRPr/>
            </a:pPr>
            <a:endParaRPr lang="fr-BE" altLang="fr-FR" dirty="0">
              <a:solidFill>
                <a:schemeClr val="bg1">
                  <a:lumMod val="50000"/>
                </a:schemeClr>
              </a:solidFill>
              <a:cs typeface="Arial" panose="020B0604020202020204" pitchFamily="34" charset="0"/>
            </a:endParaRPr>
          </a:p>
          <a:p>
            <a:pPr marL="641350" lvl="1" indent="-285750">
              <a:lnSpc>
                <a:spcPct val="110000"/>
              </a:lnSpc>
              <a:buFont typeface="Wingdings" panose="05000000000000000000" pitchFamily="2" charset="2"/>
              <a:buChar char="Ø"/>
              <a:defRPr/>
            </a:pPr>
            <a:r>
              <a:rPr lang="fr-BE" altLang="fr-FR" b="1" dirty="0">
                <a:solidFill>
                  <a:schemeClr val="bg1">
                    <a:lumMod val="50000"/>
                  </a:schemeClr>
                </a:solidFill>
                <a:cs typeface="Arial" panose="020B0604020202020204" pitchFamily="34" charset="0"/>
              </a:rPr>
              <a:t>Comité de </a:t>
            </a:r>
            <a:r>
              <a:rPr lang="fr-BE" altLang="fr-FR" b="1" dirty="0" smtClean="0">
                <a:solidFill>
                  <a:schemeClr val="bg1">
                    <a:lumMod val="50000"/>
                  </a:schemeClr>
                </a:solidFill>
                <a:cs typeface="Arial" panose="020B0604020202020204" pitchFamily="34" charset="0"/>
              </a:rPr>
              <a:t>sélection</a:t>
            </a:r>
            <a:r>
              <a:rPr lang="fr-BE" altLang="fr-FR" b="1" dirty="0">
                <a:solidFill>
                  <a:schemeClr val="bg1">
                    <a:lumMod val="50000"/>
                  </a:schemeClr>
                </a:solidFill>
                <a:cs typeface="Arial" panose="020B0604020202020204" pitchFamily="34" charset="0"/>
              </a:rPr>
              <a:t> </a:t>
            </a:r>
            <a:r>
              <a:rPr lang="fr-BE" altLang="fr-FR" b="1" dirty="0" smtClean="0">
                <a:solidFill>
                  <a:schemeClr val="bg1">
                    <a:lumMod val="50000"/>
                  </a:schemeClr>
                </a:solidFill>
                <a:cs typeface="Arial" panose="020B0604020202020204" pitchFamily="34" charset="0"/>
              </a:rPr>
              <a:t>= </a:t>
            </a:r>
            <a:r>
              <a:rPr lang="fr-BE" altLang="fr-FR" dirty="0" smtClean="0">
                <a:solidFill>
                  <a:schemeClr val="bg1">
                    <a:lumMod val="50000"/>
                  </a:schemeClr>
                </a:solidFill>
                <a:cs typeface="Arial" panose="020B0604020202020204" pitchFamily="34" charset="0"/>
              </a:rPr>
              <a:t>Fin octobre</a:t>
            </a:r>
          </a:p>
          <a:p>
            <a:pPr marL="1004888" lvl="2" indent="-285750">
              <a:lnSpc>
                <a:spcPct val="110000"/>
              </a:lnSpc>
              <a:buFont typeface="Arial" panose="020B0604020202020204" pitchFamily="34" charset="0"/>
              <a:buChar char="•"/>
              <a:defRPr/>
            </a:pPr>
            <a:endParaRPr lang="fr-BE" altLang="fr-FR" dirty="0">
              <a:solidFill>
                <a:schemeClr val="bg1">
                  <a:lumMod val="50000"/>
                </a:schemeClr>
              </a:solidFill>
              <a:cs typeface="Arial" panose="020B0604020202020204" pitchFamily="34" charset="0"/>
            </a:endParaRPr>
          </a:p>
          <a:p>
            <a:pPr marL="641350" lvl="1" indent="-285750">
              <a:lnSpc>
                <a:spcPct val="110000"/>
              </a:lnSpc>
              <a:buFont typeface="Wingdings" panose="05000000000000000000" pitchFamily="2" charset="2"/>
              <a:buChar char="Ø"/>
              <a:defRPr/>
            </a:pPr>
            <a:r>
              <a:rPr lang="fr-BE" altLang="fr-FR" b="1" dirty="0" smtClean="0">
                <a:solidFill>
                  <a:schemeClr val="bg1">
                    <a:lumMod val="50000"/>
                  </a:schemeClr>
                </a:solidFill>
                <a:cs typeface="Arial" panose="020B0604020202020204" pitchFamily="34" charset="0"/>
              </a:rPr>
              <a:t>Décision </a:t>
            </a:r>
            <a:r>
              <a:rPr lang="en-US" altLang="fr-FR" b="1" dirty="0" smtClean="0">
                <a:solidFill>
                  <a:schemeClr val="bg1">
                    <a:lumMod val="50000"/>
                  </a:schemeClr>
                </a:solidFill>
                <a:cs typeface="Arial" panose="020B0604020202020204" pitchFamily="34" charset="0"/>
              </a:rPr>
              <a:t>–</a:t>
            </a:r>
            <a:r>
              <a:rPr lang="fr-BE" altLang="fr-FR" b="1" dirty="0" smtClean="0">
                <a:solidFill>
                  <a:schemeClr val="bg1">
                    <a:lumMod val="50000"/>
                  </a:schemeClr>
                </a:solidFill>
                <a:cs typeface="Arial" panose="020B0604020202020204" pitchFamily="34" charset="0"/>
              </a:rPr>
              <a:t> Négocations</a:t>
            </a:r>
            <a:r>
              <a:rPr lang="fr-BE" altLang="fr-FR" b="1" dirty="0">
                <a:solidFill>
                  <a:schemeClr val="bg1">
                    <a:lumMod val="50000"/>
                  </a:schemeClr>
                </a:solidFill>
                <a:cs typeface="Arial" panose="020B0604020202020204" pitchFamily="34" charset="0"/>
              </a:rPr>
              <a:t> </a:t>
            </a:r>
            <a:r>
              <a:rPr lang="fr-BE" altLang="fr-FR" b="1" dirty="0" smtClean="0">
                <a:solidFill>
                  <a:schemeClr val="bg1">
                    <a:lumMod val="50000"/>
                  </a:schemeClr>
                </a:solidFill>
                <a:cs typeface="Arial" panose="020B0604020202020204" pitchFamily="34" charset="0"/>
              </a:rPr>
              <a:t>= </a:t>
            </a:r>
            <a:r>
              <a:rPr lang="fr-BE" altLang="fr-FR" dirty="0" smtClean="0">
                <a:solidFill>
                  <a:schemeClr val="bg1">
                    <a:lumMod val="50000"/>
                  </a:schemeClr>
                </a:solidFill>
                <a:cs typeface="Arial" panose="020B0604020202020204" pitchFamily="34" charset="0"/>
              </a:rPr>
              <a:t>Novembre</a:t>
            </a:r>
            <a:endParaRPr lang="fr-BE" altLang="fr-FR" dirty="0">
              <a:solidFill>
                <a:schemeClr val="bg1">
                  <a:lumMod val="50000"/>
                </a:schemeClr>
              </a:solidFill>
              <a:cs typeface="Arial" panose="020B0604020202020204" pitchFamily="34" charset="0"/>
            </a:endParaRPr>
          </a:p>
          <a:p>
            <a:pPr marL="641350" lvl="1" indent="-285750">
              <a:lnSpc>
                <a:spcPct val="110000"/>
              </a:lnSpc>
              <a:buFont typeface="Wingdings" panose="05000000000000000000" pitchFamily="2" charset="2"/>
              <a:buChar char="Ø"/>
              <a:defRPr/>
            </a:pPr>
            <a:endParaRPr lang="fr-BE" altLang="fr-FR" b="1" dirty="0" smtClean="0">
              <a:solidFill>
                <a:schemeClr val="bg1">
                  <a:lumMod val="50000"/>
                </a:schemeClr>
              </a:solidFill>
              <a:cs typeface="Arial" panose="020B0604020202020204" pitchFamily="34" charset="0"/>
            </a:endParaRPr>
          </a:p>
          <a:p>
            <a:pPr marL="641350" lvl="1" indent="-285750">
              <a:lnSpc>
                <a:spcPct val="110000"/>
              </a:lnSpc>
              <a:buFont typeface="Wingdings" panose="05000000000000000000" pitchFamily="2" charset="2"/>
              <a:buChar char="Ø"/>
              <a:defRPr/>
            </a:pPr>
            <a:r>
              <a:rPr lang="fr-BE" altLang="fr-FR" b="1" dirty="0" smtClean="0">
                <a:solidFill>
                  <a:schemeClr val="bg1">
                    <a:lumMod val="50000"/>
                  </a:schemeClr>
                </a:solidFill>
                <a:cs typeface="Arial" panose="020B0604020202020204" pitchFamily="34" charset="0"/>
              </a:rPr>
              <a:t>Entrée </a:t>
            </a:r>
            <a:r>
              <a:rPr lang="fr-BE" altLang="fr-FR" b="1" dirty="0">
                <a:solidFill>
                  <a:schemeClr val="bg1">
                    <a:lumMod val="50000"/>
                  </a:schemeClr>
                </a:solidFill>
                <a:cs typeface="Arial" panose="020B0604020202020204" pitchFamily="34" charset="0"/>
              </a:rPr>
              <a:t>en </a:t>
            </a:r>
            <a:r>
              <a:rPr lang="fr-BE" altLang="fr-FR" b="1" dirty="0" smtClean="0">
                <a:solidFill>
                  <a:schemeClr val="bg1">
                    <a:lumMod val="50000"/>
                  </a:schemeClr>
                </a:solidFill>
                <a:cs typeface="Arial" panose="020B0604020202020204" pitchFamily="34" charset="0"/>
              </a:rPr>
              <a:t>vigueur des nouvelles conventions</a:t>
            </a:r>
            <a:r>
              <a:rPr lang="fr-BE" altLang="fr-FR" b="1" dirty="0">
                <a:solidFill>
                  <a:schemeClr val="bg1">
                    <a:lumMod val="50000"/>
                  </a:schemeClr>
                </a:solidFill>
                <a:cs typeface="Arial" panose="020B0604020202020204" pitchFamily="34" charset="0"/>
              </a:rPr>
              <a:t> </a:t>
            </a:r>
            <a:r>
              <a:rPr lang="fr-BE" altLang="fr-FR" b="1" dirty="0" smtClean="0">
                <a:solidFill>
                  <a:schemeClr val="bg1">
                    <a:lumMod val="50000"/>
                  </a:schemeClr>
                </a:solidFill>
                <a:cs typeface="Arial" panose="020B0604020202020204" pitchFamily="34" charset="0"/>
              </a:rPr>
              <a:t>= </a:t>
            </a:r>
            <a:r>
              <a:rPr lang="fr-BE" altLang="fr-FR" dirty="0" smtClean="0">
                <a:solidFill>
                  <a:schemeClr val="bg1">
                    <a:lumMod val="50000"/>
                  </a:schemeClr>
                </a:solidFill>
                <a:cs typeface="Arial" panose="020B0604020202020204" pitchFamily="34" charset="0"/>
              </a:rPr>
              <a:t>1</a:t>
            </a:r>
            <a:r>
              <a:rPr lang="fr-BE" altLang="fr-FR" baseline="30000" dirty="0" smtClean="0">
                <a:solidFill>
                  <a:schemeClr val="bg1">
                    <a:lumMod val="50000"/>
                  </a:schemeClr>
                </a:solidFill>
                <a:cs typeface="Arial" panose="020B0604020202020204" pitchFamily="34" charset="0"/>
              </a:rPr>
              <a:t>er</a:t>
            </a:r>
            <a:r>
              <a:rPr lang="fr-BE" altLang="fr-FR" dirty="0" smtClean="0">
                <a:solidFill>
                  <a:schemeClr val="bg1">
                    <a:lumMod val="50000"/>
                  </a:schemeClr>
                </a:solidFill>
                <a:cs typeface="Arial" panose="020B0604020202020204" pitchFamily="34" charset="0"/>
              </a:rPr>
              <a:t> janvier 2021</a:t>
            </a:r>
            <a:endParaRPr lang="fr-BE" altLang="fr-FR" dirty="0">
              <a:solidFill>
                <a:schemeClr val="bg1">
                  <a:lumMod val="50000"/>
                </a:schemeClr>
              </a:solidFill>
              <a:cs typeface="Arial" panose="020B0604020202020204" pitchFamily="34" charset="0"/>
            </a:endParaRPr>
          </a:p>
          <a:p>
            <a:pPr>
              <a:buFont typeface="Arial" panose="020B0604020202020204" pitchFamily="34" charset="0"/>
              <a:buChar char="•"/>
            </a:pPr>
            <a:endParaRPr lang="fr-BE" sz="1600" dirty="0" smtClean="0">
              <a:solidFill>
                <a:schemeClr val="bg1">
                  <a:lumMod val="50000"/>
                </a:schemeClr>
              </a:solidFill>
            </a:endParaRPr>
          </a:p>
          <a:p>
            <a:pPr lvl="1">
              <a:buFont typeface="Arial" panose="020B0604020202020204" pitchFamily="34" charset="0"/>
              <a:buChar char="•"/>
            </a:pPr>
            <a:endParaRPr lang="fr-BE" sz="1600" dirty="0">
              <a:solidFill>
                <a:schemeClr val="bg1">
                  <a:lumMod val="50000"/>
                </a:schemeClr>
              </a:solidFill>
            </a:endParaRPr>
          </a:p>
        </p:txBody>
      </p:sp>
    </p:spTree>
    <p:extLst>
      <p:ext uri="{BB962C8B-B14F-4D97-AF65-F5344CB8AC3E}">
        <p14:creationId xmlns:p14="http://schemas.microsoft.com/office/powerpoint/2010/main" val="207927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Pour toute question complémentaire</a:t>
            </a:r>
          </a:p>
          <a:p>
            <a:pPr>
              <a:defRPr/>
            </a:pP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33</a:t>
            </a:fld>
            <a:endParaRPr lang="fr-FR" dirty="0"/>
          </a:p>
        </p:txBody>
      </p:sp>
      <p:sp>
        <p:nvSpPr>
          <p:cNvPr id="10" name="Text Box 6"/>
          <p:cNvSpPr txBox="1">
            <a:spLocks noChangeArrowheads="1"/>
          </p:cNvSpPr>
          <p:nvPr/>
        </p:nvSpPr>
        <p:spPr bwMode="auto">
          <a:xfrm>
            <a:off x="685800" y="1069555"/>
            <a:ext cx="8238217" cy="3444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55600" lvl="1" indent="0">
              <a:lnSpc>
                <a:spcPct val="110000"/>
              </a:lnSpc>
              <a:defRPr/>
            </a:pPr>
            <a:endParaRPr lang="fr-BE" altLang="fr-FR" b="1" dirty="0" smtClean="0">
              <a:solidFill>
                <a:srgbClr val="6D6E71"/>
              </a:solidFill>
              <a:cs typeface="Arial" panose="020B0604020202020204" pitchFamily="34" charset="0"/>
            </a:endParaRPr>
          </a:p>
          <a:p>
            <a:pPr marL="641350" lvl="1" indent="-285750">
              <a:lnSpc>
                <a:spcPct val="110000"/>
              </a:lnSpc>
              <a:buFont typeface="Wingdings" panose="05000000000000000000" pitchFamily="2" charset="2"/>
              <a:buChar char="Ø"/>
              <a:defRPr/>
            </a:pPr>
            <a:r>
              <a:rPr lang="fr-BE" altLang="fr-FR" b="1" dirty="0" smtClean="0">
                <a:solidFill>
                  <a:srgbClr val="7F7F7F"/>
                </a:solidFill>
                <a:cs typeface="Arial" panose="020B0604020202020204" pitchFamily="34" charset="0"/>
              </a:rPr>
              <a:t>En cas de problème technique concernant la plateforme MAP, </a:t>
            </a:r>
            <a:endParaRPr lang="nl-BE" altLang="fr-FR" b="1" dirty="0" smtClean="0">
              <a:solidFill>
                <a:srgbClr val="7F7F7F"/>
              </a:solidFill>
              <a:cs typeface="Arial" panose="020B0604020202020204" pitchFamily="34" charset="0"/>
            </a:endParaRPr>
          </a:p>
          <a:p>
            <a:pPr marL="355600" lvl="1" indent="0">
              <a:lnSpc>
                <a:spcPct val="110000"/>
              </a:lnSpc>
              <a:defRPr/>
            </a:pPr>
            <a:r>
              <a:rPr lang="nl-BE" altLang="fr-FR" dirty="0" smtClean="0">
                <a:solidFill>
                  <a:srgbClr val="7F7F7F"/>
                </a:solidFill>
                <a:cs typeface="Arial" panose="020B0604020202020204" pitchFamily="34" charset="0"/>
              </a:rPr>
              <a:t>Vous pouvez contactez </a:t>
            </a:r>
            <a:r>
              <a:rPr lang="fr-BE" altLang="fr-FR" dirty="0" smtClean="0">
                <a:solidFill>
                  <a:srgbClr val="7F7F7F"/>
                </a:solidFill>
                <a:cs typeface="Arial" panose="020B0604020202020204" pitchFamily="34" charset="0"/>
              </a:rPr>
              <a:t>la ligne générale du Service Projets de Partenariat:</a:t>
            </a:r>
          </a:p>
          <a:p>
            <a:pPr marL="355600" lvl="1" indent="0" algn="ctr">
              <a:lnSpc>
                <a:spcPct val="110000"/>
              </a:lnSpc>
              <a:defRPr/>
            </a:pPr>
            <a:r>
              <a:rPr lang="fr-FR" dirty="0">
                <a:solidFill>
                  <a:srgbClr val="7F7F7F"/>
                </a:solidFill>
                <a:cs typeface="Arial" panose="020B0604020202020204" pitchFamily="34" charset="0"/>
                <a:hlinkClick r:id="rId4"/>
              </a:rPr>
              <a:t>appelspartenariats@</a:t>
            </a:r>
            <a:r>
              <a:rPr lang="fr-FR" dirty="0" smtClean="0">
                <a:solidFill>
                  <a:srgbClr val="7F7F7F"/>
                </a:solidFill>
                <a:cs typeface="Arial" panose="020B0604020202020204" pitchFamily="34" charset="0"/>
                <a:hlinkClick r:id="rId4"/>
              </a:rPr>
              <a:t>actiris.be</a:t>
            </a:r>
            <a:endParaRPr lang="fr-FR" dirty="0" smtClean="0">
              <a:solidFill>
                <a:srgbClr val="7F7F7F"/>
              </a:solidFill>
              <a:cs typeface="Arial" panose="020B0604020202020204" pitchFamily="34" charset="0"/>
            </a:endParaRPr>
          </a:p>
          <a:p>
            <a:pPr marL="355600" lvl="1" indent="0" algn="ctr">
              <a:lnSpc>
                <a:spcPct val="110000"/>
              </a:lnSpc>
              <a:defRPr/>
            </a:pPr>
            <a:r>
              <a:rPr lang="fr-FR" dirty="0" smtClean="0">
                <a:solidFill>
                  <a:srgbClr val="7F7F7F"/>
                </a:solidFill>
                <a:cs typeface="Arial" panose="020B0604020202020204" pitchFamily="34" charset="0"/>
              </a:rPr>
              <a:t> 02</a:t>
            </a:r>
            <a:r>
              <a:rPr lang="fr-FR" dirty="0">
                <a:solidFill>
                  <a:srgbClr val="7F7F7F"/>
                </a:solidFill>
                <a:cs typeface="Arial" panose="020B0604020202020204" pitchFamily="34" charset="0"/>
              </a:rPr>
              <a:t>/435.45.59 </a:t>
            </a:r>
            <a:endParaRPr lang="fr-BE" altLang="fr-FR" b="1" dirty="0" smtClean="0">
              <a:solidFill>
                <a:srgbClr val="7F7F7F"/>
              </a:solidFill>
              <a:cs typeface="Arial" panose="020B0604020202020204" pitchFamily="34" charset="0"/>
            </a:endParaRPr>
          </a:p>
          <a:p>
            <a:pPr marL="641350" lvl="1" indent="-285750">
              <a:lnSpc>
                <a:spcPct val="110000"/>
              </a:lnSpc>
              <a:buFont typeface="Wingdings" panose="05000000000000000000" pitchFamily="2" charset="2"/>
              <a:buChar char="Ø"/>
              <a:defRPr/>
            </a:pPr>
            <a:r>
              <a:rPr lang="fr-BE" altLang="fr-FR" b="1" dirty="0" smtClean="0">
                <a:solidFill>
                  <a:srgbClr val="7F7F7F"/>
                </a:solidFill>
                <a:cs typeface="Arial" panose="020B0604020202020204" pitchFamily="34" charset="0"/>
              </a:rPr>
              <a:t>En cas de question concernant l’appel à projets, </a:t>
            </a:r>
            <a:endParaRPr lang="fr-BE" altLang="fr-FR" b="1" dirty="0">
              <a:solidFill>
                <a:srgbClr val="7F7F7F"/>
              </a:solidFill>
              <a:cs typeface="Arial" panose="020B0604020202020204" pitchFamily="34" charset="0"/>
            </a:endParaRPr>
          </a:p>
          <a:p>
            <a:pPr marL="355600" lvl="1" indent="0">
              <a:lnSpc>
                <a:spcPct val="110000"/>
              </a:lnSpc>
              <a:defRPr/>
            </a:pPr>
            <a:r>
              <a:rPr lang="fr-BE" altLang="fr-FR" b="1" dirty="0" smtClean="0">
                <a:solidFill>
                  <a:srgbClr val="7F7F7F"/>
                </a:solidFill>
                <a:cs typeface="Arial" panose="020B0604020202020204" pitchFamily="34" charset="0"/>
              </a:rPr>
              <a:t>	</a:t>
            </a:r>
            <a:r>
              <a:rPr lang="fr-BE" altLang="fr-FR" dirty="0" smtClean="0">
                <a:solidFill>
                  <a:srgbClr val="7F7F7F"/>
                </a:solidFill>
                <a:cs typeface="Arial" panose="020B0604020202020204" pitchFamily="34" charset="0"/>
              </a:rPr>
              <a:t>Vous pouvez contacter les gestionnaires du projet :</a:t>
            </a:r>
            <a:endParaRPr lang="fr-BE" altLang="fr-FR" b="1" dirty="0" smtClean="0">
              <a:solidFill>
                <a:srgbClr val="7F7F7F"/>
              </a:solidFill>
              <a:cs typeface="Arial" panose="020B0604020202020204" pitchFamily="34" charset="0"/>
            </a:endParaRPr>
          </a:p>
          <a:p>
            <a:pPr marL="355600" lvl="1" indent="0">
              <a:lnSpc>
                <a:spcPct val="110000"/>
              </a:lnSpc>
              <a:defRPr/>
            </a:pPr>
            <a:r>
              <a:rPr lang="fr-BE" altLang="fr-FR" b="1" dirty="0">
                <a:solidFill>
                  <a:srgbClr val="7F7F7F"/>
                </a:solidFill>
                <a:cs typeface="Arial" panose="020B0604020202020204" pitchFamily="34" charset="0"/>
              </a:rPr>
              <a:t>	</a:t>
            </a:r>
            <a:r>
              <a:rPr lang="fr-BE" altLang="fr-FR" b="1" dirty="0" smtClean="0">
                <a:solidFill>
                  <a:srgbClr val="7F7F7F"/>
                </a:solidFill>
                <a:cs typeface="Arial" panose="020B0604020202020204" pitchFamily="34" charset="0"/>
              </a:rPr>
              <a:t>	</a:t>
            </a:r>
            <a:r>
              <a:rPr lang="fr-BE" altLang="fr-FR" dirty="0" smtClean="0">
                <a:solidFill>
                  <a:srgbClr val="7F7F7F"/>
                </a:solidFill>
                <a:cs typeface="Arial" panose="020B0604020202020204" pitchFamily="34" charset="0"/>
              </a:rPr>
              <a:t>Marjorie Montegnies : </a:t>
            </a:r>
            <a:r>
              <a:rPr lang="fr-BE" altLang="fr-FR" dirty="0" smtClean="0">
                <a:solidFill>
                  <a:srgbClr val="7F7F7F"/>
                </a:solidFill>
                <a:cs typeface="Arial" panose="020B0604020202020204" pitchFamily="34" charset="0"/>
                <a:hlinkClick r:id="rId5"/>
              </a:rPr>
              <a:t>mmontegnies@actiris.be</a:t>
            </a:r>
            <a:endParaRPr lang="fr-BE" altLang="fr-FR" dirty="0" smtClean="0">
              <a:solidFill>
                <a:srgbClr val="7F7F7F"/>
              </a:solidFill>
              <a:cs typeface="Arial" panose="020B0604020202020204" pitchFamily="34" charset="0"/>
            </a:endParaRPr>
          </a:p>
          <a:p>
            <a:pPr marL="355600" lvl="1" indent="0">
              <a:lnSpc>
                <a:spcPct val="110000"/>
              </a:lnSpc>
              <a:defRPr/>
            </a:pPr>
            <a:r>
              <a:rPr lang="fr-BE" altLang="fr-FR" dirty="0">
                <a:solidFill>
                  <a:srgbClr val="7F7F7F"/>
                </a:solidFill>
                <a:cs typeface="Arial" panose="020B0604020202020204" pitchFamily="34" charset="0"/>
              </a:rPr>
              <a:t>	</a:t>
            </a:r>
            <a:r>
              <a:rPr lang="fr-BE" altLang="fr-FR" dirty="0" smtClean="0">
                <a:solidFill>
                  <a:srgbClr val="7F7F7F"/>
                </a:solidFill>
                <a:cs typeface="Arial" panose="020B0604020202020204" pitchFamily="34" charset="0"/>
              </a:rPr>
              <a:t>	Naïma Benstitou : </a:t>
            </a:r>
            <a:r>
              <a:rPr lang="fr-BE" altLang="fr-FR" dirty="0" smtClean="0">
                <a:solidFill>
                  <a:srgbClr val="7F7F7F"/>
                </a:solidFill>
                <a:cs typeface="Arial" panose="020B0604020202020204" pitchFamily="34" charset="0"/>
                <a:hlinkClick r:id="rId6"/>
              </a:rPr>
              <a:t>nbenstitou@actiris.be</a:t>
            </a:r>
            <a:endParaRPr lang="fr-BE" altLang="fr-FR" dirty="0">
              <a:solidFill>
                <a:srgbClr val="7F7F7F"/>
              </a:solidFill>
              <a:cs typeface="Arial" panose="020B0604020202020204" pitchFamily="34" charset="0"/>
            </a:endParaRPr>
          </a:p>
          <a:p>
            <a:pPr marL="355600" lvl="1" indent="0">
              <a:lnSpc>
                <a:spcPct val="110000"/>
              </a:lnSpc>
              <a:defRPr/>
            </a:pPr>
            <a:r>
              <a:rPr lang="fr-BE" altLang="fr-FR" dirty="0" smtClean="0">
                <a:solidFill>
                  <a:srgbClr val="7F7F7F"/>
                </a:solidFill>
                <a:cs typeface="Arial" panose="020B0604020202020204" pitchFamily="34" charset="0"/>
              </a:rPr>
              <a:t>	Des séances de questions/réponses pourront être organisées si besoin 	via Webex.</a:t>
            </a:r>
          </a:p>
        </p:txBody>
      </p:sp>
    </p:spTree>
    <p:extLst>
      <p:ext uri="{BB962C8B-B14F-4D97-AF65-F5344CB8AC3E}">
        <p14:creationId xmlns:p14="http://schemas.microsoft.com/office/powerpoint/2010/main" val="3819472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ackground_16-9_723X411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04351" cy="5173133"/>
          </a:xfrm>
          <a:prstGeom prst="rect">
            <a:avLst/>
          </a:prstGeom>
        </p:spPr>
      </p:pic>
      <p:sp>
        <p:nvSpPr>
          <p:cNvPr id="7" name="Text Box 6"/>
          <p:cNvSpPr txBox="1">
            <a:spLocks noChangeArrowheads="1"/>
          </p:cNvSpPr>
          <p:nvPr/>
        </p:nvSpPr>
        <p:spPr bwMode="auto">
          <a:xfrm>
            <a:off x="4699000" y="4218865"/>
            <a:ext cx="4445000"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3500" b="1" dirty="0" smtClean="0">
                <a:solidFill>
                  <a:srgbClr val="000090"/>
                </a:solidFill>
                <a:latin typeface="Arial"/>
                <a:cs typeface="Arial"/>
              </a:rPr>
              <a:t>Bonne chance !</a:t>
            </a:r>
            <a:endParaRPr lang="fr-BE" sz="3500" b="1" dirty="0">
              <a:solidFill>
                <a:srgbClr val="000090"/>
              </a:solidFill>
              <a:latin typeface="Arial"/>
              <a:cs typeface="Arial"/>
            </a:endParaRPr>
          </a:p>
        </p:txBody>
      </p:sp>
      <p:sp>
        <p:nvSpPr>
          <p:cNvPr id="8" name="Text Box 7"/>
          <p:cNvSpPr txBox="1">
            <a:spLocks noChangeArrowheads="1"/>
          </p:cNvSpPr>
          <p:nvPr/>
        </p:nvSpPr>
        <p:spPr bwMode="auto">
          <a:xfrm>
            <a:off x="1064932" y="4061852"/>
            <a:ext cx="786316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endParaRPr lang="fr-BE" sz="1200" dirty="0">
              <a:solidFill>
                <a:srgbClr val="6D6E71"/>
              </a:solidFill>
              <a:latin typeface="Arial"/>
              <a:cs typeface="Arial"/>
            </a:endParaRPr>
          </a:p>
        </p:txBody>
      </p:sp>
      <p:pic>
        <p:nvPicPr>
          <p:cNvPr id="2" name="Picture 1"/>
          <p:cNvPicPr>
            <a:picLocks noChangeAspect="1"/>
          </p:cNvPicPr>
          <p:nvPr/>
        </p:nvPicPr>
        <p:blipFill>
          <a:blip r:embed="rId4"/>
          <a:stretch>
            <a:fillRect/>
          </a:stretch>
        </p:blipFill>
        <p:spPr>
          <a:xfrm>
            <a:off x="3098800" y="1731325"/>
            <a:ext cx="3619500" cy="2032953"/>
          </a:xfrm>
          <a:prstGeom prst="rect">
            <a:avLst/>
          </a:prstGeom>
        </p:spPr>
      </p:pic>
      <p:sp>
        <p:nvSpPr>
          <p:cNvPr id="3" name="TextBox 2"/>
          <p:cNvSpPr txBox="1"/>
          <p:nvPr/>
        </p:nvSpPr>
        <p:spPr>
          <a:xfrm>
            <a:off x="1282700" y="342900"/>
            <a:ext cx="7645400" cy="1169551"/>
          </a:xfrm>
          <a:prstGeom prst="rect">
            <a:avLst/>
          </a:prstGeom>
          <a:noFill/>
        </p:spPr>
        <p:txBody>
          <a:bodyPr wrap="square" rtlCol="0">
            <a:spAutoFit/>
          </a:bodyPr>
          <a:lstStyle/>
          <a:p>
            <a:pPr algn="ctr"/>
            <a:r>
              <a:rPr lang="en-US" sz="3500" b="1" dirty="0">
                <a:solidFill>
                  <a:srgbClr val="000090"/>
                </a:solidFill>
                <a:latin typeface="Arial"/>
                <a:cs typeface="Arial"/>
              </a:rPr>
              <a:t>Ensemble, </a:t>
            </a:r>
            <a:r>
              <a:rPr lang="en-US" sz="3500" b="1" dirty="0" err="1" smtClean="0">
                <a:solidFill>
                  <a:srgbClr val="000090"/>
                </a:solidFill>
                <a:latin typeface="Arial"/>
                <a:cs typeface="Arial"/>
              </a:rPr>
              <a:t>faisons</a:t>
            </a:r>
            <a:r>
              <a:rPr lang="en-US" sz="3500" b="1" dirty="0" smtClean="0">
                <a:solidFill>
                  <a:srgbClr val="000090"/>
                </a:solidFill>
                <a:latin typeface="Arial"/>
                <a:cs typeface="Arial"/>
              </a:rPr>
              <a:t> </a:t>
            </a:r>
            <a:r>
              <a:rPr lang="en-US" sz="3500" b="1" dirty="0" err="1">
                <a:solidFill>
                  <a:srgbClr val="000090"/>
                </a:solidFill>
                <a:latin typeface="Arial"/>
                <a:cs typeface="Arial"/>
              </a:rPr>
              <a:t>bouger</a:t>
            </a:r>
            <a:r>
              <a:rPr lang="en-US" sz="3500" b="1" dirty="0">
                <a:solidFill>
                  <a:srgbClr val="000090"/>
                </a:solidFill>
                <a:latin typeface="Arial"/>
                <a:cs typeface="Arial"/>
              </a:rPr>
              <a:t> </a:t>
            </a:r>
            <a:r>
              <a:rPr lang="en-US" sz="3500" b="1" dirty="0" err="1">
                <a:solidFill>
                  <a:srgbClr val="000090"/>
                </a:solidFill>
                <a:latin typeface="Arial"/>
                <a:cs typeface="Arial"/>
              </a:rPr>
              <a:t>l’emploi</a:t>
            </a:r>
            <a:r>
              <a:rPr lang="en-US" sz="3500" b="1" dirty="0">
                <a:solidFill>
                  <a:srgbClr val="000090"/>
                </a:solidFill>
                <a:latin typeface="Arial"/>
                <a:cs typeface="Arial"/>
              </a:rPr>
              <a:t> </a:t>
            </a:r>
            <a:r>
              <a:rPr lang="en-US" sz="3500" b="1" dirty="0" err="1" smtClean="0">
                <a:solidFill>
                  <a:srgbClr val="000090"/>
                </a:solidFill>
                <a:latin typeface="Arial"/>
                <a:cs typeface="Arial"/>
              </a:rPr>
              <a:t>bruxellois</a:t>
            </a:r>
            <a:r>
              <a:rPr lang="is-IS" sz="3500" b="1" dirty="0" smtClean="0">
                <a:solidFill>
                  <a:srgbClr val="000090"/>
                </a:solidFill>
                <a:latin typeface="Arial"/>
                <a:cs typeface="Arial"/>
              </a:rPr>
              <a:t>…</a:t>
            </a:r>
            <a:endParaRPr lang="en-US" sz="3500" b="1" dirty="0">
              <a:solidFill>
                <a:srgbClr val="000090"/>
              </a:solidFill>
              <a:latin typeface="Arial"/>
              <a:cs typeface="Arial"/>
            </a:endParaRPr>
          </a:p>
        </p:txBody>
      </p:sp>
    </p:spTree>
    <p:extLst>
      <p:ext uri="{BB962C8B-B14F-4D97-AF65-F5344CB8AC3E}">
        <p14:creationId xmlns:p14="http://schemas.microsoft.com/office/powerpoint/2010/main" val="4185347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52199" cy="5143500"/>
          </a:xfrm>
          <a:prstGeom prst="rect">
            <a:avLst/>
          </a:prstGeom>
        </p:spPr>
      </p:pic>
      <p:sp>
        <p:nvSpPr>
          <p:cNvPr id="7" name="Espace réservé du numéro de diapositive 6"/>
          <p:cNvSpPr>
            <a:spLocks noGrp="1"/>
          </p:cNvSpPr>
          <p:nvPr>
            <p:ph type="sldNum" sz="quarter" idx="12"/>
          </p:nvPr>
        </p:nvSpPr>
        <p:spPr/>
        <p:txBody>
          <a:bodyPr/>
          <a:lstStyle/>
          <a:p>
            <a:fld id="{99AECF91-F3AC-4F4D-B04D-D67EA5B6CD34}" type="slidenum">
              <a:rPr lang="fr-FR" smtClean="0"/>
              <a:t>4</a:t>
            </a:fld>
            <a:endParaRPr lang="fr-FR" dirty="0"/>
          </a:p>
        </p:txBody>
      </p:sp>
      <p:graphicFrame>
        <p:nvGraphicFramePr>
          <p:cNvPr id="6" name="Diagramme 5"/>
          <p:cNvGraphicFramePr/>
          <p:nvPr>
            <p:extLst/>
          </p:nvPr>
        </p:nvGraphicFramePr>
        <p:xfrm>
          <a:off x="2585319" y="197353"/>
          <a:ext cx="6620081" cy="4459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ZoneTexte 2"/>
          <p:cNvSpPr txBox="1"/>
          <p:nvPr/>
        </p:nvSpPr>
        <p:spPr>
          <a:xfrm>
            <a:off x="4900920" y="2048530"/>
            <a:ext cx="2019577" cy="523220"/>
          </a:xfrm>
          <a:prstGeom prst="rect">
            <a:avLst/>
          </a:prstGeom>
          <a:solidFill>
            <a:schemeClr val="accent4">
              <a:lumMod val="50000"/>
            </a:schemeClr>
          </a:solidFill>
        </p:spPr>
        <p:txBody>
          <a:bodyPr wrap="square" rtlCol="0">
            <a:spAutoFit/>
          </a:bodyPr>
          <a:lstStyle/>
          <a:p>
            <a:pPr algn="ctr"/>
            <a:r>
              <a:rPr lang="fr-BE" sz="2800" dirty="0" smtClean="0">
                <a:solidFill>
                  <a:schemeClr val="bg1"/>
                </a:solidFill>
              </a:rPr>
              <a:t>Partenariats</a:t>
            </a:r>
            <a:r>
              <a:rPr lang="fr-BE" sz="2400" dirty="0" smtClean="0">
                <a:solidFill>
                  <a:schemeClr val="bg1"/>
                </a:solidFill>
              </a:rPr>
              <a:t> </a:t>
            </a:r>
            <a:endParaRPr lang="fr-BE" sz="2400" dirty="0">
              <a:solidFill>
                <a:schemeClr val="bg1"/>
              </a:solidFill>
            </a:endParaRPr>
          </a:p>
        </p:txBody>
      </p:sp>
      <p:pic>
        <p:nvPicPr>
          <p:cNvPr id="9" name="Imag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5751" y="1914496"/>
            <a:ext cx="2439278" cy="1776172"/>
          </a:xfrm>
          <a:prstGeom prst="rect">
            <a:avLst/>
          </a:prstGeom>
          <a:solidFill>
            <a:schemeClr val="accent1">
              <a:lumMod val="20000"/>
              <a:lumOff val="80000"/>
            </a:schemeClr>
          </a:solidFill>
        </p:spPr>
      </p:pic>
    </p:spTree>
    <p:extLst>
      <p:ext uri="{BB962C8B-B14F-4D97-AF65-F5344CB8AC3E}">
        <p14:creationId xmlns:p14="http://schemas.microsoft.com/office/powerpoint/2010/main" val="4072654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 Etre partenaire d’Actiris »</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5</a:t>
            </a:fld>
            <a:endParaRPr lang="fr-FR" dirty="0"/>
          </a:p>
        </p:txBody>
      </p:sp>
      <p:sp>
        <p:nvSpPr>
          <p:cNvPr id="10" name="Text Box 6"/>
          <p:cNvSpPr txBox="1">
            <a:spLocks noChangeArrowheads="1"/>
          </p:cNvSpPr>
          <p:nvPr/>
        </p:nvSpPr>
        <p:spPr bwMode="auto">
          <a:xfrm>
            <a:off x="596901" y="1328447"/>
            <a:ext cx="8547100" cy="2585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eaLnBrk="1" fontAlgn="base" latinLnBrk="0" hangingPunct="1">
              <a:lnSpc>
                <a:spcPct val="100000"/>
              </a:lnSpc>
              <a:spcBef>
                <a:spcPct val="0"/>
              </a:spcBef>
              <a:spcAft>
                <a:spcPct val="0"/>
              </a:spcAft>
              <a:buClrTx/>
              <a:buSzTx/>
              <a:buFontTx/>
              <a:buNone/>
              <a:tabLst/>
              <a:defRPr/>
            </a:pPr>
            <a:r>
              <a:rPr kumimoji="0" lang="fr-FR" altLang="fr-FR" b="1" i="0" u="none" strike="noStrike" kern="0" cap="none" spc="0" normalizeH="0" baseline="0" noProof="0" dirty="0" smtClean="0">
                <a:ln>
                  <a:noFill/>
                </a:ln>
                <a:solidFill>
                  <a:srgbClr val="253D8A"/>
                </a:solidFill>
                <a:effectLst/>
                <a:uLnTx/>
                <a:uFillTx/>
              </a:rPr>
              <a:t>Etre partenaire</a:t>
            </a:r>
            <a:r>
              <a:rPr kumimoji="0" lang="fr-FR" altLang="fr-FR" b="0" i="0" u="none" strike="noStrike" kern="0" cap="none" spc="0" normalizeH="0" baseline="0" noProof="0" dirty="0" smtClean="0">
                <a:ln>
                  <a:noFill/>
                </a:ln>
                <a:solidFill>
                  <a:srgbClr val="253D8A"/>
                </a:solidFill>
                <a:effectLst/>
                <a:uLnTx/>
                <a:uFillTx/>
              </a:rPr>
              <a:t> </a:t>
            </a:r>
            <a:r>
              <a:rPr kumimoji="0" lang="fr-FR" altLang="fr-FR" b="0" i="0" u="none" strike="noStrike" kern="0" cap="none" spc="0" normalizeH="0" baseline="0" noProof="0" dirty="0" smtClean="0">
                <a:ln>
                  <a:noFill/>
                </a:ln>
                <a:solidFill>
                  <a:srgbClr val="7F7F7F"/>
                </a:solidFill>
                <a:effectLst/>
                <a:uLnTx/>
                <a:uFillTx/>
              </a:rPr>
              <a:t>(plus de </a:t>
            </a:r>
            <a:r>
              <a:rPr lang="fr-FR" altLang="fr-FR" kern="0" dirty="0" smtClean="0">
                <a:solidFill>
                  <a:srgbClr val="7F7F7F"/>
                </a:solidFill>
              </a:rPr>
              <a:t>200 </a:t>
            </a:r>
            <a:r>
              <a:rPr kumimoji="0" lang="fr-FR" altLang="fr-FR" b="0" i="0" u="none" strike="noStrike" kern="0" cap="none" spc="0" normalizeH="0" baseline="0" noProof="0" dirty="0" smtClean="0">
                <a:ln>
                  <a:noFill/>
                </a:ln>
                <a:solidFill>
                  <a:srgbClr val="7F7F7F"/>
                </a:solidFill>
                <a:effectLst/>
                <a:uLnTx/>
                <a:uFillTx/>
              </a:rPr>
              <a:t>partenaires)</a:t>
            </a: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fr-FR" altLang="fr-FR" b="0" i="0" u="none" strike="noStrike" kern="0" cap="none" spc="0" normalizeH="0" baseline="0" noProof="0" dirty="0" smtClean="0">
                <a:ln>
                  <a:noFill/>
                </a:ln>
                <a:solidFill>
                  <a:srgbClr val="7F7F7F"/>
                </a:solidFill>
                <a:effectLst/>
                <a:uLnTx/>
                <a:uFillTx/>
              </a:rPr>
              <a:t>partenaire = opérateurs d’emploi publics et privés, marchands et non marchands </a:t>
            </a:r>
            <a:r>
              <a:rPr kumimoji="0" lang="fr-FR" altLang="fr-FR" b="0" i="0" u="sng" strike="noStrike" kern="0" cap="none" spc="0" normalizeH="0" baseline="0" noProof="0" dirty="0" smtClean="0">
                <a:ln>
                  <a:noFill/>
                </a:ln>
                <a:solidFill>
                  <a:srgbClr val="7F7F7F"/>
                </a:solidFill>
                <a:effectLst/>
                <a:uLnTx/>
                <a:uFillTx/>
              </a:rPr>
              <a:t>qui signent une convention avec </a:t>
            </a:r>
            <a:r>
              <a:rPr kumimoji="0" lang="fr-FR" altLang="fr-FR" b="0" i="0" u="sng" strike="noStrike" kern="0" cap="none" spc="0" normalizeH="0" baseline="0" noProof="0" dirty="0" err="1" smtClean="0">
                <a:ln>
                  <a:noFill/>
                </a:ln>
                <a:solidFill>
                  <a:srgbClr val="7F7F7F"/>
                </a:solidFill>
                <a:effectLst/>
                <a:uLnTx/>
                <a:uFillTx/>
              </a:rPr>
              <a:t>Actiris</a:t>
            </a:r>
            <a:r>
              <a:rPr kumimoji="0" lang="fr-FR" altLang="fr-FR" b="0" i="0" u="none" strike="noStrike" kern="0" cap="none" spc="0" normalizeH="0" baseline="0" noProof="0" dirty="0" smtClean="0">
                <a:ln>
                  <a:noFill/>
                </a:ln>
                <a:solidFill>
                  <a:srgbClr val="7F7F7F"/>
                </a:solidFill>
                <a:effectLst/>
                <a:uLnTx/>
                <a:uFillTx/>
              </a:rPr>
              <a:t> (tous les opérateurs d’emploi de la RBC ne sont pas (encore) partenaires </a:t>
            </a:r>
          </a:p>
          <a:p>
            <a:pPr marL="342900" marR="0" lvl="0" indent="-342900" defTabSz="914400" eaLnBrk="1" fontAlgn="base" latinLnBrk="0" hangingPunct="1">
              <a:lnSpc>
                <a:spcPct val="100000"/>
              </a:lnSpc>
              <a:spcBef>
                <a:spcPct val="0"/>
              </a:spcBef>
              <a:spcAft>
                <a:spcPct val="0"/>
              </a:spcAft>
              <a:buClrTx/>
              <a:buSzTx/>
              <a:buFontTx/>
              <a:buNone/>
              <a:tabLst/>
              <a:defRPr/>
            </a:pPr>
            <a:endParaRPr kumimoji="0" lang="fr-FR" altLang="fr-FR" b="0" i="0" u="none" strike="noStrike" kern="0" cap="none" spc="0" normalizeH="0" baseline="0" noProof="0" dirty="0" smtClean="0">
              <a:ln>
                <a:noFill/>
              </a:ln>
              <a:solidFill>
                <a:srgbClr val="7F7F7F"/>
              </a:solidFill>
              <a:effectLst/>
              <a:uLnTx/>
              <a:uFillTx/>
            </a:endParaRPr>
          </a:p>
          <a:p>
            <a:pPr marL="342900" marR="0" lvl="0" indent="-342900" defTabSz="914400" eaLnBrk="1" fontAlgn="base" latinLnBrk="0" hangingPunct="1">
              <a:lnSpc>
                <a:spcPct val="100000"/>
              </a:lnSpc>
              <a:spcBef>
                <a:spcPct val="0"/>
              </a:spcBef>
              <a:spcAft>
                <a:spcPct val="0"/>
              </a:spcAft>
              <a:buClrTx/>
              <a:buSzTx/>
              <a:buFontTx/>
              <a:buNone/>
              <a:tabLst/>
              <a:defRPr/>
            </a:pPr>
            <a:r>
              <a:rPr kumimoji="0" lang="fr-FR" altLang="fr-FR" b="1" i="0" u="none" strike="noStrike" kern="0" cap="none" spc="0" normalizeH="0" baseline="0" noProof="0" dirty="0" smtClean="0">
                <a:ln>
                  <a:noFill/>
                </a:ln>
                <a:solidFill>
                  <a:srgbClr val="253D8A"/>
                </a:solidFill>
                <a:effectLst/>
                <a:uLnTx/>
                <a:uFillTx/>
              </a:rPr>
              <a:t>Signer une convention</a:t>
            </a: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fr-FR" altLang="fr-FR" b="0" i="0" u="sng" strike="noStrike" kern="0" cap="none" spc="0" normalizeH="0" baseline="0" noProof="0" dirty="0" smtClean="0">
                <a:ln>
                  <a:noFill/>
                </a:ln>
                <a:solidFill>
                  <a:srgbClr val="7F7F7F"/>
                </a:solidFill>
                <a:effectLst/>
                <a:uLnTx/>
                <a:uFillTx/>
              </a:rPr>
              <a:t>droits et devoirs</a:t>
            </a:r>
            <a:r>
              <a:rPr kumimoji="0" lang="fr-FR" altLang="fr-FR" b="0" i="0" u="none" strike="noStrike" kern="0" cap="none" spc="0" normalizeH="0" baseline="0" noProof="0" dirty="0" smtClean="0">
                <a:ln>
                  <a:noFill/>
                </a:ln>
                <a:solidFill>
                  <a:srgbClr val="7F7F7F"/>
                </a:solidFill>
                <a:effectLst/>
                <a:uLnTx/>
                <a:uFillTx/>
              </a:rPr>
              <a:t> clairement définis par la convention</a:t>
            </a:r>
            <a:r>
              <a:rPr kumimoji="0" lang="fr-FR" altLang="fr-FR" b="0" i="0" u="none" strike="noStrike" kern="0" cap="none" spc="0" normalizeH="0" noProof="0" dirty="0" smtClean="0">
                <a:ln>
                  <a:noFill/>
                </a:ln>
                <a:solidFill>
                  <a:srgbClr val="7F7F7F"/>
                </a:solidFill>
                <a:effectLst/>
                <a:uLnTx/>
                <a:uFillTx/>
              </a:rPr>
              <a:t> </a:t>
            </a:r>
            <a:r>
              <a:rPr kumimoji="0" lang="fr-FR" altLang="fr-FR" b="0" i="0" u="none" strike="noStrike" kern="0" cap="none" spc="0" normalizeH="0" baseline="0" noProof="0" dirty="0" smtClean="0">
                <a:ln>
                  <a:noFill/>
                </a:ln>
                <a:solidFill>
                  <a:srgbClr val="7F7F7F"/>
                </a:solidFill>
                <a:effectLst/>
                <a:uLnTx/>
                <a:uFillTx/>
              </a:rPr>
              <a:t>reçoivent </a:t>
            </a:r>
            <a:r>
              <a:rPr kumimoji="0" lang="fr-FR" altLang="fr-FR" b="0" i="0" u="sng" strike="noStrike" kern="0" cap="none" spc="0" normalizeH="0" baseline="0" noProof="0" dirty="0" smtClean="0">
                <a:ln>
                  <a:noFill/>
                </a:ln>
                <a:solidFill>
                  <a:srgbClr val="7F7F7F"/>
                </a:solidFill>
                <a:effectLst/>
                <a:uLnTx/>
                <a:uFillTx/>
              </a:rPr>
              <a:t>une subvention</a:t>
            </a:r>
            <a:r>
              <a:rPr kumimoji="0" lang="fr-FR" altLang="fr-FR" b="0" i="0" u="none" strike="noStrike" kern="0" cap="none" spc="0" normalizeH="0" baseline="0" noProof="0" dirty="0" smtClean="0">
                <a:ln>
                  <a:noFill/>
                </a:ln>
                <a:solidFill>
                  <a:srgbClr val="7F7F7F"/>
                </a:solidFill>
                <a:effectLst/>
                <a:uLnTx/>
                <a:uFillTx/>
              </a:rPr>
              <a:t> d’</a:t>
            </a:r>
            <a:r>
              <a:rPr kumimoji="0" lang="fr-FR" altLang="fr-FR" b="0" i="0" u="none" strike="noStrike" kern="0" cap="none" spc="0" normalizeH="0" baseline="0" noProof="0" dirty="0" err="1" smtClean="0">
                <a:ln>
                  <a:noFill/>
                </a:ln>
                <a:solidFill>
                  <a:srgbClr val="7F7F7F"/>
                </a:solidFill>
                <a:effectLst/>
                <a:uLnTx/>
                <a:uFillTx/>
              </a:rPr>
              <a:t>Actiris</a:t>
            </a:r>
            <a:r>
              <a:rPr kumimoji="0" lang="fr-FR" altLang="fr-FR" b="0" i="0" u="none" strike="noStrike" kern="0" cap="none" spc="0" normalizeH="0" baseline="0" noProof="0" dirty="0" smtClean="0">
                <a:ln>
                  <a:noFill/>
                </a:ln>
                <a:solidFill>
                  <a:srgbClr val="7F7F7F"/>
                </a:solidFill>
                <a:effectLst/>
                <a:uLnTx/>
                <a:uFillTx/>
              </a:rPr>
              <a:t> pour mener des activités d’emploi dans le cadre établi par leur propre convention </a:t>
            </a:r>
          </a:p>
        </p:txBody>
      </p:sp>
    </p:spTree>
    <p:extLst>
      <p:ext uri="{BB962C8B-B14F-4D97-AF65-F5344CB8AC3E}">
        <p14:creationId xmlns:p14="http://schemas.microsoft.com/office/powerpoint/2010/main" val="1660959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background_16-9_723X411_texte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829"/>
            <a:ext cx="9052199" cy="5143500"/>
          </a:xfrm>
          <a:prstGeom prst="rect">
            <a:avLst/>
          </a:prstGeom>
        </p:spPr>
      </p:pic>
      <p:sp>
        <p:nvSpPr>
          <p:cNvPr id="6" name="Espace réservé du numéro de diapositive 5"/>
          <p:cNvSpPr>
            <a:spLocks noGrp="1"/>
          </p:cNvSpPr>
          <p:nvPr>
            <p:ph type="sldNum" sz="quarter" idx="12"/>
          </p:nvPr>
        </p:nvSpPr>
        <p:spPr/>
        <p:txBody>
          <a:bodyPr/>
          <a:lstStyle/>
          <a:p>
            <a:fld id="{99AECF91-F3AC-4F4D-B04D-D67EA5B6CD34}" type="slidenum">
              <a:rPr lang="fr-FR" smtClean="0"/>
              <a:pPr/>
              <a:t>6</a:t>
            </a:fld>
            <a:endParaRPr lang="fr-FR"/>
          </a:p>
        </p:txBody>
      </p:sp>
      <p:sp>
        <p:nvSpPr>
          <p:cNvPr id="8" name="Text Box 7"/>
          <p:cNvSpPr txBox="1">
            <a:spLocks noChangeArrowheads="1"/>
          </p:cNvSpPr>
          <p:nvPr/>
        </p:nvSpPr>
        <p:spPr bwMode="auto">
          <a:xfrm>
            <a:off x="1253103" y="409090"/>
            <a:ext cx="7728058"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Comment devenir partenaire d’Actiris ?</a:t>
            </a:r>
          </a:p>
          <a:p>
            <a:pPr>
              <a:defRPr/>
            </a:pPr>
            <a:endParaRPr lang="fr-BE" sz="2800" b="1" dirty="0" smtClean="0">
              <a:solidFill>
                <a:srgbClr val="000090"/>
              </a:solidFill>
              <a:latin typeface="Arial"/>
              <a:cs typeface="Arial"/>
            </a:endParaRPr>
          </a:p>
        </p:txBody>
      </p:sp>
      <p:grpSp>
        <p:nvGrpSpPr>
          <p:cNvPr id="21" name="Group 8"/>
          <p:cNvGrpSpPr>
            <a:grpSpLocks/>
          </p:cNvGrpSpPr>
          <p:nvPr/>
        </p:nvGrpSpPr>
        <p:grpSpPr bwMode="auto">
          <a:xfrm>
            <a:off x="629469" y="1341675"/>
            <a:ext cx="1295400" cy="723900"/>
            <a:chOff x="9644" y="1181"/>
            <a:chExt cx="2177" cy="684"/>
          </a:xfrm>
        </p:grpSpPr>
        <p:sp>
          <p:nvSpPr>
            <p:cNvPr id="22" name="Text Box 9"/>
            <p:cNvSpPr txBox="1">
              <a:spLocks noChangeArrowheads="1"/>
            </p:cNvSpPr>
            <p:nvPr/>
          </p:nvSpPr>
          <p:spPr bwMode="auto">
            <a:xfrm>
              <a:off x="9680" y="1254"/>
              <a:ext cx="2089" cy="6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fr-BE" altLang="nl-BE" sz="1200" dirty="0">
                  <a:solidFill>
                    <a:srgbClr val="6D6E71"/>
                  </a:solidFill>
                  <a:latin typeface="Arial" charset="0"/>
                  <a:ea typeface="ＭＳ Ｐゴシック" charset="0"/>
                </a:rPr>
                <a:t>Besoins rencontrés sur le terrain</a:t>
              </a:r>
              <a:endParaRPr lang="fr-FR" altLang="nl-BE" sz="1200" dirty="0">
                <a:solidFill>
                  <a:srgbClr val="6D6E71"/>
                </a:solidFill>
                <a:latin typeface="Arial" charset="0"/>
                <a:ea typeface="ＭＳ Ｐゴシック" charset="0"/>
              </a:endParaRPr>
            </a:p>
          </p:txBody>
        </p:sp>
        <p:sp>
          <p:nvSpPr>
            <p:cNvPr id="23" name="Rectangle 10"/>
            <p:cNvSpPr>
              <a:spLocks noChangeArrowheads="1"/>
            </p:cNvSpPr>
            <p:nvPr/>
          </p:nvSpPr>
          <p:spPr bwMode="auto">
            <a:xfrm>
              <a:off x="9644" y="1181"/>
              <a:ext cx="2177" cy="681"/>
            </a:xfrm>
            <a:prstGeom prst="rect">
              <a:avLst/>
            </a:prstGeom>
            <a:noFill/>
            <a:ln w="28575">
              <a:solidFill>
                <a:srgbClr val="17469B"/>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nl-BE" altLang="nl-BE" sz="1800">
                <a:latin typeface="Arial" panose="020B0604020202020204" pitchFamily="34" charset="0"/>
              </a:endParaRPr>
            </a:p>
          </p:txBody>
        </p:sp>
      </p:grpSp>
      <p:grpSp>
        <p:nvGrpSpPr>
          <p:cNvPr id="24" name="Group 11"/>
          <p:cNvGrpSpPr>
            <a:grpSpLocks/>
          </p:cNvGrpSpPr>
          <p:nvPr/>
        </p:nvGrpSpPr>
        <p:grpSpPr bwMode="auto">
          <a:xfrm>
            <a:off x="2481532" y="1344850"/>
            <a:ext cx="1944687" cy="720725"/>
            <a:chOff x="7381" y="262"/>
            <a:chExt cx="2177" cy="681"/>
          </a:xfrm>
        </p:grpSpPr>
        <p:sp>
          <p:nvSpPr>
            <p:cNvPr id="25" name="Text Box 12"/>
            <p:cNvSpPr txBox="1">
              <a:spLocks noChangeArrowheads="1"/>
            </p:cNvSpPr>
            <p:nvPr/>
          </p:nvSpPr>
          <p:spPr bwMode="auto">
            <a:xfrm>
              <a:off x="7410" y="353"/>
              <a:ext cx="2087" cy="436"/>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None/>
              </a:pPr>
              <a:r>
                <a:rPr lang="fr-BE" altLang="nl-BE" sz="1200" dirty="0">
                  <a:solidFill>
                    <a:srgbClr val="6D6E71"/>
                  </a:solidFill>
                  <a:latin typeface="Arial" charset="0"/>
                  <a:ea typeface="ＭＳ Ｐゴシック" charset="0"/>
                </a:rPr>
                <a:t>Prospection et analyse des besoins</a:t>
              </a:r>
              <a:endParaRPr lang="fr-FR" altLang="nl-BE" sz="1200" dirty="0">
                <a:solidFill>
                  <a:srgbClr val="6D6E71"/>
                </a:solidFill>
                <a:latin typeface="Arial" charset="0"/>
                <a:ea typeface="ＭＳ Ｐゴシック" charset="0"/>
              </a:endParaRPr>
            </a:p>
          </p:txBody>
        </p:sp>
        <p:sp>
          <p:nvSpPr>
            <p:cNvPr id="26" name="Rectangle 13"/>
            <p:cNvSpPr>
              <a:spLocks noChangeArrowheads="1"/>
            </p:cNvSpPr>
            <p:nvPr/>
          </p:nvSpPr>
          <p:spPr bwMode="auto">
            <a:xfrm>
              <a:off x="7381" y="262"/>
              <a:ext cx="2177" cy="681"/>
            </a:xfrm>
            <a:prstGeom prst="rect">
              <a:avLst/>
            </a:prstGeom>
            <a:noFill/>
            <a:ln w="28575">
              <a:solidFill>
                <a:srgbClr val="17469B"/>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nl-BE" altLang="nl-BE" sz="1800">
                <a:latin typeface="Arial" panose="020B0604020202020204" pitchFamily="34" charset="0"/>
              </a:endParaRPr>
            </a:p>
          </p:txBody>
        </p:sp>
      </p:grpSp>
      <p:sp>
        <p:nvSpPr>
          <p:cNvPr id="27" name="Rectangle 15"/>
          <p:cNvSpPr>
            <a:spLocks noChangeArrowheads="1"/>
          </p:cNvSpPr>
          <p:nvPr/>
        </p:nvSpPr>
        <p:spPr bwMode="auto">
          <a:xfrm>
            <a:off x="5888068" y="1552572"/>
            <a:ext cx="2792469" cy="461665"/>
          </a:xfrm>
          <a:prstGeom prst="rect">
            <a:avLst/>
          </a:prstGeom>
          <a:noFill/>
          <a:ln w="25400">
            <a:solidFill>
              <a:srgbClr val="00009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pPr>
            <a:r>
              <a:rPr lang="fr-BE" altLang="nl-BE" sz="1200" dirty="0">
                <a:solidFill>
                  <a:srgbClr val="6D6E71"/>
                </a:solidFill>
                <a:latin typeface="Arial" charset="0"/>
                <a:ea typeface="ＭＳ Ｐゴシック" charset="0"/>
              </a:rPr>
              <a:t>Elaboration et rédaction d’appels à projets et/ou d’appels d’offres</a:t>
            </a:r>
            <a:endParaRPr lang="fr-FR" altLang="nl-BE" sz="1200" dirty="0">
              <a:solidFill>
                <a:srgbClr val="6D6E71"/>
              </a:solidFill>
              <a:latin typeface="Arial" charset="0"/>
              <a:ea typeface="ＭＳ Ｐゴシック" charset="0"/>
            </a:endParaRPr>
          </a:p>
        </p:txBody>
      </p:sp>
      <p:sp>
        <p:nvSpPr>
          <p:cNvPr id="28" name="Rectangle 16"/>
          <p:cNvSpPr>
            <a:spLocks noChangeArrowheads="1"/>
          </p:cNvSpPr>
          <p:nvPr/>
        </p:nvSpPr>
        <p:spPr bwMode="auto">
          <a:xfrm>
            <a:off x="5877076" y="2142693"/>
            <a:ext cx="2803462" cy="461665"/>
          </a:xfrm>
          <a:prstGeom prst="rect">
            <a:avLst/>
          </a:prstGeom>
          <a:noFill/>
          <a:ln w="25400">
            <a:solidFill>
              <a:srgbClr val="00009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pPr>
            <a:r>
              <a:rPr lang="fr-BE" altLang="nl-BE" sz="1200" dirty="0">
                <a:solidFill>
                  <a:srgbClr val="6D6E71"/>
                </a:solidFill>
                <a:latin typeface="Arial" charset="0"/>
                <a:ea typeface="ＭＳ Ｐゴシック" charset="0"/>
              </a:rPr>
              <a:t>Diffusion très large des appels à projets et/ou appels d’offres</a:t>
            </a:r>
            <a:endParaRPr lang="fr-FR" altLang="nl-BE" sz="1200" dirty="0">
              <a:solidFill>
                <a:srgbClr val="6D6E71"/>
              </a:solidFill>
              <a:latin typeface="Arial" charset="0"/>
              <a:ea typeface="ＭＳ Ｐゴシック" charset="0"/>
            </a:endParaRPr>
          </a:p>
        </p:txBody>
      </p:sp>
      <p:sp>
        <p:nvSpPr>
          <p:cNvPr id="29" name="Rectangle 17"/>
          <p:cNvSpPr>
            <a:spLocks noChangeArrowheads="1"/>
          </p:cNvSpPr>
          <p:nvPr/>
        </p:nvSpPr>
        <p:spPr bwMode="auto">
          <a:xfrm>
            <a:off x="5888068" y="2726395"/>
            <a:ext cx="3093093" cy="461665"/>
          </a:xfrm>
          <a:prstGeom prst="rect">
            <a:avLst/>
          </a:prstGeom>
          <a:noFill/>
          <a:ln w="25400">
            <a:solidFill>
              <a:srgbClr val="00009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pPr>
            <a:r>
              <a:rPr lang="fr-BE" altLang="nl-BE" sz="1200" dirty="0">
                <a:solidFill>
                  <a:srgbClr val="6D6E71"/>
                </a:solidFill>
                <a:latin typeface="Arial" charset="0"/>
                <a:ea typeface="ＭＳ Ｐゴシック" charset="0"/>
              </a:rPr>
              <a:t>Examen des dossiers de candidature par un comité de sélection</a:t>
            </a:r>
            <a:endParaRPr lang="fr-FR" altLang="nl-BE" sz="1200" dirty="0">
              <a:solidFill>
                <a:srgbClr val="6D6E71"/>
              </a:solidFill>
              <a:latin typeface="Arial" charset="0"/>
              <a:ea typeface="ＭＳ Ｐゴシック" charset="0"/>
            </a:endParaRPr>
          </a:p>
        </p:txBody>
      </p:sp>
      <p:sp>
        <p:nvSpPr>
          <p:cNvPr id="30" name="Rectangle 18"/>
          <p:cNvSpPr>
            <a:spLocks noChangeArrowheads="1"/>
          </p:cNvSpPr>
          <p:nvPr/>
        </p:nvSpPr>
        <p:spPr bwMode="auto">
          <a:xfrm>
            <a:off x="5877075" y="3221634"/>
            <a:ext cx="3033462" cy="461665"/>
          </a:xfrm>
          <a:prstGeom prst="rect">
            <a:avLst/>
          </a:prstGeom>
          <a:noFill/>
          <a:ln w="25400">
            <a:solidFill>
              <a:srgbClr val="00009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00000"/>
              </a:lnSpc>
              <a:spcBef>
                <a:spcPct val="50000"/>
              </a:spcBef>
              <a:defRPr/>
            </a:pPr>
            <a:r>
              <a:rPr lang="fr-BE" altLang="nl-BE" sz="1200" dirty="0">
                <a:solidFill>
                  <a:srgbClr val="6D6E71"/>
                </a:solidFill>
                <a:latin typeface="Arial" charset="0"/>
                <a:ea typeface="ＭＳ Ｐゴシック" charset="0"/>
              </a:rPr>
              <a:t>Décision du comité de gestion sur base des avis du comité de </a:t>
            </a:r>
            <a:r>
              <a:rPr lang="fr-BE" altLang="nl-BE" sz="1200" dirty="0" smtClean="0">
                <a:solidFill>
                  <a:srgbClr val="6D6E71"/>
                </a:solidFill>
                <a:latin typeface="Arial" charset="0"/>
                <a:ea typeface="ＭＳ Ｐゴシック" charset="0"/>
              </a:rPr>
              <a:t>sélection</a:t>
            </a:r>
            <a:endParaRPr lang="fr-BE" altLang="nl-BE" sz="1200" dirty="0">
              <a:solidFill>
                <a:srgbClr val="6D6E71"/>
              </a:solidFill>
              <a:latin typeface="Arial" charset="0"/>
              <a:ea typeface="ＭＳ Ｐゴシック" charset="0"/>
            </a:endParaRPr>
          </a:p>
        </p:txBody>
      </p:sp>
      <p:sp>
        <p:nvSpPr>
          <p:cNvPr id="31" name="Rectangle 19"/>
          <p:cNvSpPr>
            <a:spLocks noChangeArrowheads="1"/>
          </p:cNvSpPr>
          <p:nvPr/>
        </p:nvSpPr>
        <p:spPr bwMode="auto">
          <a:xfrm>
            <a:off x="5625549" y="3852760"/>
            <a:ext cx="3355612" cy="830997"/>
          </a:xfrm>
          <a:prstGeom prst="rect">
            <a:avLst/>
          </a:prstGeom>
          <a:noFill/>
          <a:ln w="25400">
            <a:solidFill>
              <a:srgbClr val="00009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defRPr/>
            </a:pPr>
            <a:r>
              <a:rPr lang="fr-BE" altLang="nl-BE" sz="1200" dirty="0">
                <a:solidFill>
                  <a:srgbClr val="6D6E71"/>
                </a:solidFill>
                <a:latin typeface="Arial" charset="0"/>
                <a:ea typeface="ＭＳ Ｐゴシック" charset="0"/>
              </a:rPr>
              <a:t>Conclusion d’une convention de Partenariat qui reprend le cadre dans lequel les actions devront être réalisées (droits et devoirs clairement définis)</a:t>
            </a:r>
            <a:endParaRPr lang="fr-FR" altLang="nl-BE" sz="1200" dirty="0">
              <a:solidFill>
                <a:srgbClr val="6D6E71"/>
              </a:solidFill>
              <a:latin typeface="Arial" charset="0"/>
              <a:ea typeface="ＭＳ Ｐゴシック" charset="0"/>
            </a:endParaRPr>
          </a:p>
        </p:txBody>
      </p:sp>
      <p:grpSp>
        <p:nvGrpSpPr>
          <p:cNvPr id="32" name="Group 20"/>
          <p:cNvGrpSpPr>
            <a:grpSpLocks/>
          </p:cNvGrpSpPr>
          <p:nvPr/>
        </p:nvGrpSpPr>
        <p:grpSpPr bwMode="auto">
          <a:xfrm>
            <a:off x="635665" y="3118358"/>
            <a:ext cx="3582988" cy="1576388"/>
            <a:chOff x="1383" y="1040"/>
            <a:chExt cx="2206" cy="881"/>
          </a:xfrm>
        </p:grpSpPr>
        <p:sp>
          <p:nvSpPr>
            <p:cNvPr id="33" name="Text Box 21"/>
            <p:cNvSpPr txBox="1">
              <a:spLocks noChangeArrowheads="1"/>
            </p:cNvSpPr>
            <p:nvPr/>
          </p:nvSpPr>
          <p:spPr bwMode="auto">
            <a:xfrm>
              <a:off x="1502" y="1116"/>
              <a:ext cx="2087" cy="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pPr>
              <a:r>
                <a:rPr lang="fr-BE" altLang="nl-BE" sz="1200" dirty="0">
                  <a:solidFill>
                    <a:srgbClr val="6D6E71"/>
                  </a:solidFill>
                  <a:latin typeface="Arial" charset="0"/>
                  <a:ea typeface="ＭＳ Ｐゴシック" charset="0"/>
                </a:rPr>
                <a:t>Octroi de la subvention et réalisation des actions par les </a:t>
              </a:r>
              <a:r>
                <a:rPr lang="fr-BE" altLang="nl-BE" sz="1200" dirty="0" smtClean="0">
                  <a:solidFill>
                    <a:srgbClr val="6D6E71"/>
                  </a:solidFill>
                  <a:latin typeface="Arial" charset="0"/>
                  <a:ea typeface="ＭＳ Ｐゴシック" charset="0"/>
                </a:rPr>
                <a:t>partenaires</a:t>
              </a:r>
            </a:p>
            <a:p>
              <a:pPr>
                <a:lnSpc>
                  <a:spcPct val="100000"/>
                </a:lnSpc>
                <a:spcBef>
                  <a:spcPct val="50000"/>
                </a:spcBef>
              </a:pPr>
              <a:r>
                <a:rPr lang="fr-BE" altLang="nl-BE" sz="1200" dirty="0" smtClean="0">
                  <a:solidFill>
                    <a:srgbClr val="6D6E71"/>
                  </a:solidFill>
                  <a:latin typeface="Arial" charset="0"/>
                  <a:ea typeface="ＭＳ Ｐゴシック" charset="0"/>
                </a:rPr>
                <a:t>L’ensemble </a:t>
              </a:r>
              <a:r>
                <a:rPr lang="fr-BE" altLang="nl-BE" sz="1200" dirty="0">
                  <a:solidFill>
                    <a:srgbClr val="6D6E71"/>
                  </a:solidFill>
                  <a:latin typeface="Arial" charset="0"/>
                  <a:ea typeface="ＭＳ Ｐゴシック" charset="0"/>
                </a:rPr>
                <a:t>du dispositif est piloté par ACTIRIS qui garantit la qualité des actions menées</a:t>
              </a:r>
            </a:p>
            <a:p>
              <a:pPr>
                <a:lnSpc>
                  <a:spcPct val="100000"/>
                </a:lnSpc>
                <a:spcBef>
                  <a:spcPct val="50000"/>
                </a:spcBef>
              </a:pPr>
              <a:r>
                <a:rPr lang="fr-BE" altLang="nl-BE" sz="1200" dirty="0">
                  <a:solidFill>
                    <a:srgbClr val="6D6E71"/>
                  </a:solidFill>
                  <a:latin typeface="Arial" charset="0"/>
                  <a:ea typeface="ＭＳ Ｐゴシック" charset="0"/>
                </a:rPr>
                <a:t>Les partenaires adhèrent au RPE</a:t>
              </a:r>
            </a:p>
          </p:txBody>
        </p:sp>
        <p:sp>
          <p:nvSpPr>
            <p:cNvPr id="34" name="Rectangle 22"/>
            <p:cNvSpPr>
              <a:spLocks noChangeArrowheads="1"/>
            </p:cNvSpPr>
            <p:nvPr/>
          </p:nvSpPr>
          <p:spPr bwMode="auto">
            <a:xfrm>
              <a:off x="1383" y="1040"/>
              <a:ext cx="2177" cy="881"/>
            </a:xfrm>
            <a:prstGeom prst="rect">
              <a:avLst/>
            </a:prstGeom>
            <a:noFill/>
            <a:ln w="28575">
              <a:solidFill>
                <a:srgbClr val="17469B"/>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nl-BE" altLang="nl-BE" sz="1800">
                <a:latin typeface="Arial" panose="020B0604020202020204" pitchFamily="34" charset="0"/>
              </a:endParaRPr>
            </a:p>
          </p:txBody>
        </p:sp>
      </p:grpSp>
      <p:sp>
        <p:nvSpPr>
          <p:cNvPr id="35" name="Rectangle 25"/>
          <p:cNvSpPr>
            <a:spLocks noChangeArrowheads="1"/>
          </p:cNvSpPr>
          <p:nvPr/>
        </p:nvSpPr>
        <p:spPr bwMode="auto">
          <a:xfrm>
            <a:off x="688512" y="2389422"/>
            <a:ext cx="1677061" cy="276999"/>
          </a:xfrm>
          <a:prstGeom prst="rect">
            <a:avLst/>
          </a:prstGeom>
          <a:noFill/>
          <a:ln w="25400">
            <a:solidFill>
              <a:srgbClr val="00009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None/>
            </a:pPr>
            <a:r>
              <a:rPr lang="fr-BE" altLang="nl-BE" sz="1200" dirty="0">
                <a:solidFill>
                  <a:srgbClr val="6D6E71"/>
                </a:solidFill>
                <a:latin typeface="Arial" charset="0"/>
                <a:ea typeface="ＭＳ Ｐゴシック" charset="0"/>
              </a:rPr>
              <a:t>Inspection des projets</a:t>
            </a:r>
            <a:endParaRPr lang="fr-FR" altLang="nl-BE" sz="1200" dirty="0">
              <a:solidFill>
                <a:srgbClr val="6D6E71"/>
              </a:solidFill>
              <a:latin typeface="Arial" charset="0"/>
              <a:ea typeface="ＭＳ Ｐゴシック" charset="0"/>
            </a:endParaRPr>
          </a:p>
        </p:txBody>
      </p:sp>
      <p:cxnSp>
        <p:nvCxnSpPr>
          <p:cNvPr id="36" name="Rechte verbindingslijn met pijl 9"/>
          <p:cNvCxnSpPr/>
          <p:nvPr/>
        </p:nvCxnSpPr>
        <p:spPr>
          <a:xfrm>
            <a:off x="4437212" y="1705213"/>
            <a:ext cx="1439863" cy="0"/>
          </a:xfrm>
          <a:prstGeom prst="straightConnector1">
            <a:avLst/>
          </a:prstGeom>
          <a:ln>
            <a:solidFill>
              <a:srgbClr val="000090"/>
            </a:solidFill>
            <a:tailEnd type="triangle"/>
          </a:ln>
        </p:spPr>
        <p:style>
          <a:lnRef idx="3">
            <a:schemeClr val="accent5"/>
          </a:lnRef>
          <a:fillRef idx="0">
            <a:schemeClr val="accent5"/>
          </a:fillRef>
          <a:effectRef idx="2">
            <a:schemeClr val="accent5"/>
          </a:effectRef>
          <a:fontRef idx="minor">
            <a:schemeClr val="tx1"/>
          </a:fontRef>
        </p:style>
      </p:cxnSp>
      <p:cxnSp>
        <p:nvCxnSpPr>
          <p:cNvPr id="37" name="Rechte verbindingslijn met pijl 11"/>
          <p:cNvCxnSpPr/>
          <p:nvPr/>
        </p:nvCxnSpPr>
        <p:spPr>
          <a:xfrm flipH="1">
            <a:off x="4437212" y="4213101"/>
            <a:ext cx="1051599" cy="0"/>
          </a:xfrm>
          <a:prstGeom prst="straightConnector1">
            <a:avLst/>
          </a:prstGeom>
          <a:ln>
            <a:solidFill>
              <a:srgbClr val="000090"/>
            </a:solidFill>
            <a:tailEnd type="triangle"/>
          </a:ln>
        </p:spPr>
        <p:style>
          <a:lnRef idx="3">
            <a:schemeClr val="accent5"/>
          </a:lnRef>
          <a:fillRef idx="0">
            <a:schemeClr val="accent5"/>
          </a:fillRef>
          <a:effectRef idx="2">
            <a:schemeClr val="accent5"/>
          </a:effectRef>
          <a:fontRef idx="minor">
            <a:schemeClr val="tx1"/>
          </a:fontRef>
        </p:style>
      </p:cxnSp>
      <p:cxnSp>
        <p:nvCxnSpPr>
          <p:cNvPr id="38" name="Rechte verbindingslijn met pijl 15"/>
          <p:cNvCxnSpPr/>
          <p:nvPr/>
        </p:nvCxnSpPr>
        <p:spPr>
          <a:xfrm flipV="1">
            <a:off x="1272408" y="2751715"/>
            <a:ext cx="0" cy="322262"/>
          </a:xfrm>
          <a:prstGeom prst="straightConnector1">
            <a:avLst/>
          </a:prstGeom>
          <a:ln>
            <a:solidFill>
              <a:srgbClr val="000090"/>
            </a:solidFill>
            <a:tailEnd type="triangle"/>
          </a:ln>
        </p:spPr>
        <p:style>
          <a:lnRef idx="3">
            <a:schemeClr val="accent5"/>
          </a:lnRef>
          <a:fillRef idx="0">
            <a:schemeClr val="accent5"/>
          </a:fillRef>
          <a:effectRef idx="2">
            <a:schemeClr val="accent5"/>
          </a:effectRef>
          <a:fontRef idx="minor">
            <a:schemeClr val="tx1"/>
          </a:fontRef>
        </p:style>
      </p:cxnSp>
      <p:cxnSp>
        <p:nvCxnSpPr>
          <p:cNvPr id="5" name="Connecteur droit avec flèche 4"/>
          <p:cNvCxnSpPr/>
          <p:nvPr/>
        </p:nvCxnSpPr>
        <p:spPr>
          <a:xfrm flipV="1">
            <a:off x="1272408" y="2102769"/>
            <a:ext cx="0" cy="270756"/>
          </a:xfrm>
          <a:prstGeom prst="straightConnector1">
            <a:avLst/>
          </a:prstGeom>
          <a:ln>
            <a:solidFill>
              <a:srgbClr val="00009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2037522" y="1671874"/>
            <a:ext cx="413068" cy="0"/>
          </a:xfrm>
          <a:prstGeom prst="straightConnector1">
            <a:avLst/>
          </a:prstGeom>
          <a:ln>
            <a:solidFill>
              <a:srgbClr val="00009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5744817" y="1902591"/>
            <a:ext cx="0" cy="1887990"/>
          </a:xfrm>
          <a:prstGeom prst="straightConnector1">
            <a:avLst/>
          </a:prstGeom>
          <a:ln>
            <a:solidFill>
              <a:srgbClr val="00009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26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par>
                                <p:cTn id="52" presetID="10" presetClass="entr" presetSubtype="0"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0"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ackground_16-9_723X411_chapit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0"/>
            <a:ext cx="9108504" cy="5175493"/>
          </a:xfrm>
          <a:prstGeom prst="rect">
            <a:avLst/>
          </a:prstGeom>
        </p:spPr>
      </p:pic>
      <p:sp>
        <p:nvSpPr>
          <p:cNvPr id="3" name="Rectangle 2"/>
          <p:cNvSpPr/>
          <p:nvPr/>
        </p:nvSpPr>
        <p:spPr>
          <a:xfrm>
            <a:off x="1612900" y="2959785"/>
            <a:ext cx="7289800" cy="646331"/>
          </a:xfrm>
          <a:prstGeom prst="rect">
            <a:avLst/>
          </a:prstGeom>
        </p:spPr>
        <p:txBody>
          <a:bodyPr wrap="square">
            <a:spAutoFit/>
          </a:bodyPr>
          <a:lstStyle/>
          <a:p>
            <a:r>
              <a:rPr lang="fr-FR" dirty="0" smtClean="0">
                <a:hlinkClick r:id="rId4"/>
              </a:rPr>
              <a:t>Pourquoi devenir partenaire ?  </a:t>
            </a:r>
            <a:endParaRPr lang="fr-FR" dirty="0" smtClean="0"/>
          </a:p>
          <a:p>
            <a:endParaRPr lang="en-US" dirty="0"/>
          </a:p>
        </p:txBody>
      </p:sp>
      <p:sp>
        <p:nvSpPr>
          <p:cNvPr id="4" name="Rectangle 3"/>
          <p:cNvSpPr/>
          <p:nvPr/>
        </p:nvSpPr>
        <p:spPr>
          <a:xfrm>
            <a:off x="1612900" y="3759885"/>
            <a:ext cx="7289800" cy="369332"/>
          </a:xfrm>
          <a:prstGeom prst="rect">
            <a:avLst/>
          </a:prstGeom>
        </p:spPr>
        <p:txBody>
          <a:bodyPr wrap="square">
            <a:spAutoFit/>
          </a:bodyPr>
          <a:lstStyle/>
          <a:p>
            <a:r>
              <a:rPr lang="en-US" dirty="0" smtClean="0">
                <a:hlinkClick r:id="rId5"/>
              </a:rPr>
              <a:t>Comment </a:t>
            </a:r>
            <a:r>
              <a:rPr lang="en-US" dirty="0" err="1" smtClean="0">
                <a:hlinkClick r:id="rId5"/>
              </a:rPr>
              <a:t>devenir</a:t>
            </a:r>
            <a:r>
              <a:rPr lang="en-US" dirty="0" smtClean="0">
                <a:hlinkClick r:id="rId5"/>
              </a:rPr>
              <a:t> </a:t>
            </a:r>
            <a:r>
              <a:rPr lang="en-US" dirty="0" err="1" smtClean="0">
                <a:hlinkClick r:id="rId5"/>
              </a:rPr>
              <a:t>partenaire</a:t>
            </a:r>
            <a:r>
              <a:rPr lang="en-US" dirty="0" smtClean="0"/>
              <a:t>? </a:t>
            </a:r>
            <a:endParaRPr lang="en-US" dirty="0"/>
          </a:p>
        </p:txBody>
      </p:sp>
      <p:pic>
        <p:nvPicPr>
          <p:cNvPr id="7" name="Picture 6"/>
          <p:cNvPicPr>
            <a:picLocks noChangeAspect="1"/>
          </p:cNvPicPr>
          <p:nvPr/>
        </p:nvPicPr>
        <p:blipFill>
          <a:blip r:embed="rId6"/>
          <a:stretch>
            <a:fillRect/>
          </a:stretch>
        </p:blipFill>
        <p:spPr>
          <a:xfrm>
            <a:off x="3416300" y="780288"/>
            <a:ext cx="3187700" cy="1785112"/>
          </a:xfrm>
          <a:prstGeom prst="rect">
            <a:avLst/>
          </a:prstGeom>
        </p:spPr>
      </p:pic>
      <p:sp>
        <p:nvSpPr>
          <p:cNvPr id="6" name="Text Box 7"/>
          <p:cNvSpPr txBox="1">
            <a:spLocks noChangeArrowheads="1"/>
          </p:cNvSpPr>
          <p:nvPr/>
        </p:nvSpPr>
        <p:spPr bwMode="auto">
          <a:xfrm>
            <a:off x="1050153" y="17798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Sur le site web d’Actiris :</a:t>
            </a:r>
            <a:endParaRPr lang="fr-BE" sz="2800" b="1" dirty="0">
              <a:solidFill>
                <a:srgbClr val="000090"/>
              </a:solidFill>
              <a:latin typeface="Arial"/>
              <a:cs typeface="Arial"/>
            </a:endParaRPr>
          </a:p>
        </p:txBody>
      </p:sp>
    </p:spTree>
    <p:extLst>
      <p:ext uri="{BB962C8B-B14F-4D97-AF65-F5344CB8AC3E}">
        <p14:creationId xmlns:p14="http://schemas.microsoft.com/office/powerpoint/2010/main" val="1104708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ackground_16-9_723X411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5" y="-1"/>
            <a:ext cx="9104351" cy="5173133"/>
          </a:xfrm>
          <a:prstGeom prst="rect">
            <a:avLst/>
          </a:prstGeom>
        </p:spPr>
      </p:pic>
      <p:sp>
        <p:nvSpPr>
          <p:cNvPr id="7" name="Text Box 6"/>
          <p:cNvSpPr txBox="1">
            <a:spLocks noChangeArrowheads="1"/>
          </p:cNvSpPr>
          <p:nvPr/>
        </p:nvSpPr>
        <p:spPr bwMode="auto">
          <a:xfrm>
            <a:off x="658533" y="1694030"/>
            <a:ext cx="8485467" cy="170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3500" b="1" dirty="0" smtClean="0">
                <a:solidFill>
                  <a:srgbClr val="000090"/>
                </a:solidFill>
                <a:latin typeface="Arial"/>
                <a:cs typeface="Arial"/>
              </a:rPr>
              <a:t>Contexte bruxellois du marché du travail</a:t>
            </a:r>
            <a:endParaRPr lang="fr-BE" sz="3200" b="1" dirty="0" smtClean="0">
              <a:solidFill>
                <a:srgbClr val="000090"/>
              </a:solidFill>
              <a:latin typeface="Arial"/>
              <a:cs typeface="Arial"/>
            </a:endParaRPr>
          </a:p>
          <a:p>
            <a:pPr algn="ctr">
              <a:defRPr/>
            </a:pPr>
            <a:endParaRPr lang="fr-BE" sz="3500" b="1" dirty="0" smtClean="0">
              <a:solidFill>
                <a:srgbClr val="000090"/>
              </a:solidFill>
              <a:latin typeface="Arial"/>
              <a:cs typeface="Arial"/>
            </a:endParaRPr>
          </a:p>
        </p:txBody>
      </p:sp>
    </p:spTree>
    <p:extLst>
      <p:ext uri="{BB962C8B-B14F-4D97-AF65-F5344CB8AC3E}">
        <p14:creationId xmlns:p14="http://schemas.microsoft.com/office/powerpoint/2010/main" val="1736254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25400"/>
            <a:ext cx="9052199" cy="5143500"/>
          </a:xfrm>
          <a:prstGeom prst="rect">
            <a:avLst/>
          </a:prstGeom>
        </p:spPr>
      </p:pic>
      <p:sp>
        <p:nvSpPr>
          <p:cNvPr id="5" name="Text Box 7"/>
          <p:cNvSpPr txBox="1">
            <a:spLocks noChangeArrowheads="1"/>
          </p:cNvSpPr>
          <p:nvPr/>
        </p:nvSpPr>
        <p:spPr bwMode="auto">
          <a:xfrm>
            <a:off x="1393053" y="223690"/>
            <a:ext cx="775094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a:solidFill>
                  <a:srgbClr val="000090"/>
                </a:solidFill>
                <a:latin typeface="Arial"/>
                <a:cs typeface="Arial"/>
              </a:rPr>
              <a:t>Q</a:t>
            </a:r>
            <a:r>
              <a:rPr lang="fr-BE" sz="2800" b="1" dirty="0" smtClean="0">
                <a:solidFill>
                  <a:srgbClr val="000090"/>
                </a:solidFill>
                <a:latin typeface="Arial"/>
                <a:cs typeface="Arial"/>
              </a:rPr>
              <a:t>uelques ressources documentaires</a:t>
            </a: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9</a:t>
            </a:fld>
            <a:endParaRPr lang="fr-FR" dirty="0"/>
          </a:p>
        </p:txBody>
      </p:sp>
      <p:sp>
        <p:nvSpPr>
          <p:cNvPr id="3" name="TextBox 2"/>
          <p:cNvSpPr txBox="1"/>
          <p:nvPr/>
        </p:nvSpPr>
        <p:spPr>
          <a:xfrm>
            <a:off x="342900" y="1600200"/>
            <a:ext cx="8483600" cy="2308324"/>
          </a:xfrm>
          <a:prstGeom prst="rect">
            <a:avLst/>
          </a:prstGeom>
          <a:noFill/>
        </p:spPr>
        <p:txBody>
          <a:bodyPr wrap="square" rtlCol="0">
            <a:spAutoFit/>
          </a:bodyPr>
          <a:lstStyle/>
          <a:p>
            <a:endParaRPr lang="fr-FR" dirty="0" smtClean="0"/>
          </a:p>
          <a:p>
            <a:r>
              <a:rPr lang="fr-FR" dirty="0" smtClean="0">
                <a:solidFill>
                  <a:srgbClr val="7F7F7F"/>
                </a:solidFill>
              </a:rPr>
              <a:t>1. Outil interactif développé </a:t>
            </a:r>
            <a:r>
              <a:rPr lang="fr-FR" dirty="0">
                <a:solidFill>
                  <a:srgbClr val="7F7F7F"/>
                </a:solidFill>
              </a:rPr>
              <a:t>par </a:t>
            </a:r>
            <a:r>
              <a:rPr lang="fr-FR" dirty="0" err="1">
                <a:solidFill>
                  <a:srgbClr val="7F7F7F"/>
                </a:solidFill>
              </a:rPr>
              <a:t>V</a:t>
            </a:r>
            <a:r>
              <a:rPr lang="fr-FR" dirty="0" err="1" smtClean="0">
                <a:solidFill>
                  <a:srgbClr val="7F7F7F"/>
                </a:solidFill>
              </a:rPr>
              <a:t>iew.brussels</a:t>
            </a:r>
            <a:r>
              <a:rPr lang="fr-FR" dirty="0">
                <a:solidFill>
                  <a:srgbClr val="7F7F7F"/>
                </a:solidFill>
              </a:rPr>
              <a:t> </a:t>
            </a:r>
            <a:r>
              <a:rPr lang="fr-FR" dirty="0" smtClean="0">
                <a:solidFill>
                  <a:srgbClr val="7F7F7F"/>
                </a:solidFill>
              </a:rPr>
              <a:t>mis </a:t>
            </a:r>
            <a:r>
              <a:rPr lang="fr-FR" dirty="0">
                <a:solidFill>
                  <a:srgbClr val="7F7F7F"/>
                </a:solidFill>
              </a:rPr>
              <a:t>à votre disposition pour vous aider dans vos recherches d’informations ou de chiffres sur le marché de l’emploi bruxellois </a:t>
            </a:r>
            <a:r>
              <a:rPr lang="fr-FR" dirty="0" smtClean="0">
                <a:solidFill>
                  <a:srgbClr val="7F7F7F"/>
                </a:solidFill>
              </a:rPr>
              <a:t>:</a:t>
            </a:r>
          </a:p>
          <a:p>
            <a:endParaRPr lang="fr-FR" dirty="0" smtClean="0">
              <a:solidFill>
                <a:srgbClr val="7F7F7F"/>
              </a:solidFill>
            </a:endParaRPr>
          </a:p>
          <a:p>
            <a:pPr algn="ctr"/>
            <a:r>
              <a:rPr lang="fr-FR" b="1" u="sng" dirty="0">
                <a:hlinkClick r:id="rId4"/>
              </a:rPr>
              <a:t>ViewStat</a:t>
            </a:r>
            <a:r>
              <a:rPr lang="fr-FR" u="sng" dirty="0">
                <a:hlinkClick r:id="rId4"/>
              </a:rPr>
              <a:t> (statistiques sur le marché de l’emploi bruxellois)</a:t>
            </a:r>
            <a:endParaRPr lang="en-US" dirty="0"/>
          </a:p>
          <a:p>
            <a:endParaRPr lang="fr-FR" dirty="0" smtClean="0">
              <a:solidFill>
                <a:srgbClr val="7F7F7F"/>
              </a:solidFill>
            </a:endParaRPr>
          </a:p>
          <a:p>
            <a:endParaRPr lang="fr-FR" dirty="0">
              <a:solidFill>
                <a:srgbClr val="7F7F7F"/>
              </a:solidFill>
            </a:endParaRPr>
          </a:p>
          <a:p>
            <a:endParaRPr lang="fr-FR" dirty="0">
              <a:solidFill>
                <a:srgbClr val="7F7F7F"/>
              </a:solidFill>
            </a:endParaRPr>
          </a:p>
        </p:txBody>
      </p:sp>
    </p:spTree>
    <p:extLst>
      <p:ext uri="{BB962C8B-B14F-4D97-AF65-F5344CB8AC3E}">
        <p14:creationId xmlns:p14="http://schemas.microsoft.com/office/powerpoint/2010/main" val="533785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E4C78E69F2D948AE3697D67A017AAC" ma:contentTypeVersion="1" ma:contentTypeDescription="Een nieuw document maken." ma:contentTypeScope="" ma:versionID="685cab04793435ef2cf3dd3d36d01eac">
  <xsd:schema xmlns:xsd="http://www.w3.org/2001/XMLSchema" xmlns:xs="http://www.w3.org/2001/XMLSchema" xmlns:p="http://schemas.microsoft.com/office/2006/metadata/properties" xmlns:ns1="http://schemas.microsoft.com/sharepoint/v3" targetNamespace="http://schemas.microsoft.com/office/2006/metadata/properties" ma:root="true" ma:fieldsID="0a4dfdaa14f58a51274070ca23631a5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82AAA4-120F-4162-B05E-5CDAAD578568}">
  <ds:schemaRefs>
    <ds:schemaRef ds:uri="http://purl.org/dc/terms/"/>
    <ds:schemaRef ds:uri="http://schemas.microsoft.com/office/infopath/2007/PartnerControls"/>
    <ds:schemaRef ds:uri="http://schemas.microsoft.com/sharepoint/v3"/>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035E6A8F-6D52-4417-8B5F-774FA7C96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3A05F6-E366-4893-99CF-FD02F26EC7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18970</TotalTime>
  <Words>1445</Words>
  <Application>Microsoft Office PowerPoint</Application>
  <PresentationFormat>Affichage à l'écran (16:9)</PresentationFormat>
  <Paragraphs>270</Paragraphs>
  <Slides>34</Slides>
  <Notes>33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34</vt:i4>
      </vt:variant>
    </vt:vector>
  </HeadingPairs>
  <TitlesOfParts>
    <vt:vector size="39" baseType="lpstr">
      <vt:lpstr>ＭＳ Ｐゴシック</vt:lpstr>
      <vt:lpstr>Arial</vt:lpstr>
      <vt:lpstr>Calibri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ACTIRIS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Brigitte Reumont</dc:creator>
  <cp:lastModifiedBy>BENSTITOU Naima</cp:lastModifiedBy>
  <cp:revision>863</cp:revision>
  <cp:lastPrinted>2019-07-22T15:00:06Z</cp:lastPrinted>
  <dcterms:created xsi:type="dcterms:W3CDTF">2018-02-15T08:17:06Z</dcterms:created>
  <dcterms:modified xsi:type="dcterms:W3CDTF">2020-08-27T15:52:16Z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0x010100EAE4C78E69F2D948AE3697D67A017AAC</vt:lpwstr>
  </property>
</Properties>
</file>